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70"/>
  </p:notesMasterIdLst>
  <p:handoutMasterIdLst>
    <p:handoutMasterId r:id="rId71"/>
  </p:handoutMasterIdLst>
  <p:sldIdLst>
    <p:sldId id="267" r:id="rId7"/>
    <p:sldId id="618" r:id="rId8"/>
    <p:sldId id="271" r:id="rId9"/>
    <p:sldId id="619" r:id="rId10"/>
    <p:sldId id="620" r:id="rId11"/>
    <p:sldId id="278" r:id="rId12"/>
    <p:sldId id="621" r:id="rId13"/>
    <p:sldId id="275" r:id="rId14"/>
    <p:sldId id="276" r:id="rId15"/>
    <p:sldId id="622" r:id="rId16"/>
    <p:sldId id="408" r:id="rId17"/>
    <p:sldId id="409" r:id="rId18"/>
    <p:sldId id="287" r:id="rId19"/>
    <p:sldId id="289" r:id="rId20"/>
    <p:sldId id="425" r:id="rId21"/>
    <p:sldId id="652" r:id="rId22"/>
    <p:sldId id="291" r:id="rId23"/>
    <p:sldId id="407" r:id="rId24"/>
    <p:sldId id="406" r:id="rId25"/>
    <p:sldId id="299" r:id="rId26"/>
    <p:sldId id="303" r:id="rId27"/>
    <p:sldId id="411" r:id="rId28"/>
    <p:sldId id="304" r:id="rId29"/>
    <p:sldId id="653" r:id="rId30"/>
    <p:sldId id="312" r:id="rId31"/>
    <p:sldId id="428" r:id="rId32"/>
    <p:sldId id="315" r:id="rId33"/>
    <p:sldId id="414" r:id="rId34"/>
    <p:sldId id="654" r:id="rId35"/>
    <p:sldId id="655" r:id="rId36"/>
    <p:sldId id="650" r:id="rId37"/>
    <p:sldId id="656" r:id="rId38"/>
    <p:sldId id="330" r:id="rId39"/>
    <p:sldId id="657" r:id="rId40"/>
    <p:sldId id="331" r:id="rId41"/>
    <p:sldId id="415" r:id="rId42"/>
    <p:sldId id="416" r:id="rId43"/>
    <p:sldId id="405" r:id="rId44"/>
    <p:sldId id="420" r:id="rId45"/>
    <p:sldId id="345" r:id="rId46"/>
    <p:sldId id="346" r:id="rId47"/>
    <p:sldId id="658" r:id="rId48"/>
    <p:sldId id="419" r:id="rId49"/>
    <p:sldId id="348" r:id="rId50"/>
    <p:sldId id="350" r:id="rId51"/>
    <p:sldId id="351" r:id="rId52"/>
    <p:sldId id="349" r:id="rId53"/>
    <p:sldId id="421" r:id="rId54"/>
    <p:sldId id="651" r:id="rId55"/>
    <p:sldId id="423" r:id="rId56"/>
    <p:sldId id="353" r:id="rId57"/>
    <p:sldId id="367" r:id="rId58"/>
    <p:sldId id="424" r:id="rId59"/>
    <p:sldId id="370" r:id="rId60"/>
    <p:sldId id="384" r:id="rId61"/>
    <p:sldId id="385" r:id="rId62"/>
    <p:sldId id="649" r:id="rId63"/>
    <p:sldId id="393" r:id="rId64"/>
    <p:sldId id="394" r:id="rId65"/>
    <p:sldId id="395" r:id="rId66"/>
    <p:sldId id="398" r:id="rId67"/>
    <p:sldId id="283" r:id="rId68"/>
    <p:sldId id="25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4F46B1-707A-5B93-A46B-F62F659AAB5B}" name="Philp, Amanda" initials="PA" userId="S::aphilp@doe.nj.gov::3bf74b4f-61c5-49ef-9ab1-2bcd505a44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2" clrIdx="0">
    <p:extLst>
      <p:ext uri="{19B8F6BF-5375-455C-9EA6-DF929625EA0E}">
        <p15:presenceInfo xmlns:p15="http://schemas.microsoft.com/office/powerpoint/2012/main" userId="S::schauhan@doe.nj.gov::4d545244-44e6-4bf6-a485-1eda809375fc" providerId="AD"/>
      </p:ext>
    </p:extLst>
  </p:cmAuthor>
  <p:cmAuthor id="2" name="Loria, Anna" initials="LA" lastIdx="2" clrIdx="1">
    <p:extLst>
      <p:ext uri="{19B8F6BF-5375-455C-9EA6-DF929625EA0E}">
        <p15:presenceInfo xmlns:p15="http://schemas.microsoft.com/office/powerpoint/2012/main" userId="S::aloria@doe.nj.gov::636e8f0f-4fa6-4a66-a4f0-72cb09ea6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1510F"/>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FE5D1-F724-1432-BEFD-8DB269E75C0E}" v="57" dt="2024-02-01T14:47:12.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4709" autoAdjust="0"/>
  </p:normalViewPr>
  <p:slideViewPr>
    <p:cSldViewPr snapToGrid="0">
      <p:cViewPr varScale="1">
        <p:scale>
          <a:sx n="56" d="100"/>
          <a:sy n="56" d="100"/>
        </p:scale>
        <p:origin x="720" y="72"/>
      </p:cViewPr>
      <p:guideLst/>
    </p:cSldViewPr>
  </p:slideViewPr>
  <p:outlineViewPr>
    <p:cViewPr>
      <p:scale>
        <a:sx n="33" d="100"/>
        <a:sy n="33" d="100"/>
      </p:scale>
      <p:origin x="0" y="-53597"/>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2/1/2024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1</a:t>
            </a:fld>
            <a:endParaRPr lang="en-US"/>
          </a:p>
        </p:txBody>
      </p:sp>
    </p:spTree>
    <p:extLst>
      <p:ext uri="{BB962C8B-B14F-4D97-AF65-F5344CB8AC3E}">
        <p14:creationId xmlns:p14="http://schemas.microsoft.com/office/powerpoint/2010/main" val="360116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74BF8A-D13D-4B34-B107-5983AA5E3BB7}" type="slidenum">
              <a:rPr lang="en-US" smtClean="0"/>
              <a:pPr>
                <a:defRPr/>
              </a:pPr>
              <a:t>14</a:t>
            </a:fld>
            <a:endParaRPr lang="en-US"/>
          </a:p>
        </p:txBody>
      </p:sp>
    </p:spTree>
    <p:extLst>
      <p:ext uri="{BB962C8B-B14F-4D97-AF65-F5344CB8AC3E}">
        <p14:creationId xmlns:p14="http://schemas.microsoft.com/office/powerpoint/2010/main" val="6080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23</a:t>
            </a:fld>
            <a:endParaRPr lang="en-US"/>
          </a:p>
        </p:txBody>
      </p:sp>
    </p:spTree>
    <p:extLst>
      <p:ext uri="{BB962C8B-B14F-4D97-AF65-F5344CB8AC3E}">
        <p14:creationId xmlns:p14="http://schemas.microsoft.com/office/powerpoint/2010/main" val="379891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74BF8A-D13D-4B34-B107-5983AA5E3BB7}" type="slidenum">
              <a:rPr lang="en-US" smtClean="0"/>
              <a:pPr>
                <a:defRPr/>
              </a:pPr>
              <a:t>24</a:t>
            </a:fld>
            <a:endParaRPr lang="en-US"/>
          </a:p>
        </p:txBody>
      </p:sp>
    </p:spTree>
    <p:extLst>
      <p:ext uri="{BB962C8B-B14F-4D97-AF65-F5344CB8AC3E}">
        <p14:creationId xmlns:p14="http://schemas.microsoft.com/office/powerpoint/2010/main" val="222907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252ED-E553-4FAE-B5C4-08F12DE09282}" type="slidenum">
              <a:rPr lang="en-US" smtClean="0"/>
              <a:pPr/>
              <a:t>25</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3255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58206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252ED-E553-4FAE-B5C4-08F12DE09282}" type="slidenum">
              <a:rPr lang="en-US" smtClean="0"/>
              <a:pPr/>
              <a:t>27</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04759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252ED-E553-4FAE-B5C4-08F12DE09282}" type="slidenum">
              <a:rPr lang="en-US" smtClean="0"/>
              <a:pPr/>
              <a:t>28</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07746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29</a:t>
            </a:fld>
            <a:endParaRPr lang="en-US"/>
          </a:p>
        </p:txBody>
      </p:sp>
    </p:spTree>
    <p:extLst>
      <p:ext uri="{BB962C8B-B14F-4D97-AF65-F5344CB8AC3E}">
        <p14:creationId xmlns:p14="http://schemas.microsoft.com/office/powerpoint/2010/main" val="214730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30</a:t>
            </a:fld>
            <a:endParaRPr lang="en-US"/>
          </a:p>
        </p:txBody>
      </p:sp>
    </p:spTree>
    <p:extLst>
      <p:ext uri="{BB962C8B-B14F-4D97-AF65-F5344CB8AC3E}">
        <p14:creationId xmlns:p14="http://schemas.microsoft.com/office/powerpoint/2010/main" val="408906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31</a:t>
            </a:fld>
            <a:endParaRPr lang="en-US"/>
          </a:p>
        </p:txBody>
      </p:sp>
    </p:spTree>
    <p:extLst>
      <p:ext uri="{BB962C8B-B14F-4D97-AF65-F5344CB8AC3E}">
        <p14:creationId xmlns:p14="http://schemas.microsoft.com/office/powerpoint/2010/main" val="308796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3</a:t>
            </a:fld>
            <a:endParaRPr lang="en-US"/>
          </a:p>
        </p:txBody>
      </p:sp>
    </p:spTree>
    <p:extLst>
      <p:ext uri="{BB962C8B-B14F-4D97-AF65-F5344CB8AC3E}">
        <p14:creationId xmlns:p14="http://schemas.microsoft.com/office/powerpoint/2010/main" val="171022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32</a:t>
            </a:fld>
            <a:endParaRPr lang="en-US"/>
          </a:p>
        </p:txBody>
      </p:sp>
    </p:spTree>
    <p:extLst>
      <p:ext uri="{BB962C8B-B14F-4D97-AF65-F5344CB8AC3E}">
        <p14:creationId xmlns:p14="http://schemas.microsoft.com/office/powerpoint/2010/main" val="94925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Notes Placeholder 1"/>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74BF8A-D13D-4B34-B107-5983AA5E3BB7}" type="slidenum">
              <a:rPr lang="en-US" smtClean="0"/>
              <a:pPr>
                <a:defRPr/>
              </a:pPr>
              <a:t>34</a:t>
            </a:fld>
            <a:endParaRPr lang="en-US"/>
          </a:p>
        </p:txBody>
      </p:sp>
    </p:spTree>
    <p:extLst>
      <p:ext uri="{BB962C8B-B14F-4D97-AF65-F5344CB8AC3E}">
        <p14:creationId xmlns:p14="http://schemas.microsoft.com/office/powerpoint/2010/main" val="14292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35</a:t>
            </a:fld>
            <a:endParaRPr lang="en-US"/>
          </a:p>
        </p:txBody>
      </p:sp>
    </p:spTree>
    <p:extLst>
      <p:ext uri="{BB962C8B-B14F-4D97-AF65-F5344CB8AC3E}">
        <p14:creationId xmlns:p14="http://schemas.microsoft.com/office/powerpoint/2010/main" val="340015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36</a:t>
            </a:fld>
            <a:endParaRPr lang="en-US"/>
          </a:p>
        </p:txBody>
      </p:sp>
    </p:spTree>
    <p:extLst>
      <p:ext uri="{BB962C8B-B14F-4D97-AF65-F5344CB8AC3E}">
        <p14:creationId xmlns:p14="http://schemas.microsoft.com/office/powerpoint/2010/main" val="36977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40</a:t>
            </a:fld>
            <a:endParaRPr lang="en-US"/>
          </a:p>
        </p:txBody>
      </p:sp>
    </p:spTree>
    <p:extLst>
      <p:ext uri="{BB962C8B-B14F-4D97-AF65-F5344CB8AC3E}">
        <p14:creationId xmlns:p14="http://schemas.microsoft.com/office/powerpoint/2010/main" val="1333709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41</a:t>
            </a:fld>
            <a:endParaRPr lang="en-US"/>
          </a:p>
        </p:txBody>
      </p:sp>
    </p:spTree>
    <p:extLst>
      <p:ext uri="{BB962C8B-B14F-4D97-AF65-F5344CB8AC3E}">
        <p14:creationId xmlns:p14="http://schemas.microsoft.com/office/powerpoint/2010/main" val="354418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42</a:t>
            </a:fld>
            <a:endParaRPr lang="en-US"/>
          </a:p>
        </p:txBody>
      </p:sp>
    </p:spTree>
    <p:extLst>
      <p:ext uri="{BB962C8B-B14F-4D97-AF65-F5344CB8AC3E}">
        <p14:creationId xmlns:p14="http://schemas.microsoft.com/office/powerpoint/2010/main" val="412575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Notes Placeholder 1"/>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74BF8A-D13D-4B34-B107-5983AA5E3BB7}" type="slidenum">
              <a:rPr lang="en-US" smtClean="0"/>
              <a:pPr>
                <a:defRPr/>
              </a:pPr>
              <a:t>43</a:t>
            </a:fld>
            <a:endParaRPr lang="en-US"/>
          </a:p>
        </p:txBody>
      </p:sp>
    </p:spTree>
    <p:extLst>
      <p:ext uri="{BB962C8B-B14F-4D97-AF65-F5344CB8AC3E}">
        <p14:creationId xmlns:p14="http://schemas.microsoft.com/office/powerpoint/2010/main" val="4196262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44</a:t>
            </a:fld>
            <a:endParaRPr lang="en-US"/>
          </a:p>
        </p:txBody>
      </p:sp>
    </p:spTree>
    <p:extLst>
      <p:ext uri="{BB962C8B-B14F-4D97-AF65-F5344CB8AC3E}">
        <p14:creationId xmlns:p14="http://schemas.microsoft.com/office/powerpoint/2010/main" val="382417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45</a:t>
            </a:fld>
            <a:endParaRPr lang="en-US"/>
          </a:p>
        </p:txBody>
      </p:sp>
    </p:spTree>
    <p:extLst>
      <p:ext uri="{BB962C8B-B14F-4D97-AF65-F5344CB8AC3E}">
        <p14:creationId xmlns:p14="http://schemas.microsoft.com/office/powerpoint/2010/main" val="137744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4</a:t>
            </a:fld>
            <a:endParaRPr lang="en-US"/>
          </a:p>
        </p:txBody>
      </p:sp>
    </p:spTree>
    <p:extLst>
      <p:ext uri="{BB962C8B-B14F-4D97-AF65-F5344CB8AC3E}">
        <p14:creationId xmlns:p14="http://schemas.microsoft.com/office/powerpoint/2010/main" val="127210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46</a:t>
            </a:fld>
            <a:endParaRPr lang="en-US"/>
          </a:p>
        </p:txBody>
      </p:sp>
    </p:spTree>
    <p:extLst>
      <p:ext uri="{BB962C8B-B14F-4D97-AF65-F5344CB8AC3E}">
        <p14:creationId xmlns:p14="http://schemas.microsoft.com/office/powerpoint/2010/main" val="829053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A44F7-5F69-4F06-8F30-FB0E6EC0A151}" type="slidenum">
              <a:rPr lang="en-US" smtClean="0"/>
              <a:t>47</a:t>
            </a:fld>
            <a:endParaRPr lang="en-US"/>
          </a:p>
        </p:txBody>
      </p:sp>
    </p:spTree>
    <p:extLst>
      <p:ext uri="{BB962C8B-B14F-4D97-AF65-F5344CB8AC3E}">
        <p14:creationId xmlns:p14="http://schemas.microsoft.com/office/powerpoint/2010/main" val="1574788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48</a:t>
            </a:fld>
            <a:endParaRPr lang="en-US"/>
          </a:p>
        </p:txBody>
      </p:sp>
    </p:spTree>
    <p:extLst>
      <p:ext uri="{BB962C8B-B14F-4D97-AF65-F5344CB8AC3E}">
        <p14:creationId xmlns:p14="http://schemas.microsoft.com/office/powerpoint/2010/main" val="92259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A44F7-5F69-4F06-8F30-FB0E6EC0A151}" type="slidenum">
              <a:rPr lang="en-US" smtClean="0"/>
              <a:t>49</a:t>
            </a:fld>
            <a:endParaRPr lang="en-US"/>
          </a:p>
        </p:txBody>
      </p:sp>
    </p:spTree>
    <p:extLst>
      <p:ext uri="{BB962C8B-B14F-4D97-AF65-F5344CB8AC3E}">
        <p14:creationId xmlns:p14="http://schemas.microsoft.com/office/powerpoint/2010/main" val="3752776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55</a:t>
            </a:fld>
            <a:endParaRPr lang="en-US"/>
          </a:p>
        </p:txBody>
      </p:sp>
    </p:spTree>
    <p:extLst>
      <p:ext uri="{BB962C8B-B14F-4D97-AF65-F5344CB8AC3E}">
        <p14:creationId xmlns:p14="http://schemas.microsoft.com/office/powerpoint/2010/main" val="1798080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56</a:t>
            </a:fld>
            <a:endParaRPr lang="en-US"/>
          </a:p>
        </p:txBody>
      </p:sp>
    </p:spTree>
    <p:extLst>
      <p:ext uri="{BB962C8B-B14F-4D97-AF65-F5344CB8AC3E}">
        <p14:creationId xmlns:p14="http://schemas.microsoft.com/office/powerpoint/2010/main" val="757396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58</a:t>
            </a:fld>
            <a:endParaRPr lang="en-US"/>
          </a:p>
        </p:txBody>
      </p:sp>
    </p:spTree>
    <p:extLst>
      <p:ext uri="{BB962C8B-B14F-4D97-AF65-F5344CB8AC3E}">
        <p14:creationId xmlns:p14="http://schemas.microsoft.com/office/powerpoint/2010/main" val="2232500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9C00-C3AD-4B5B-86EA-23210B949D61}" type="slidenum">
              <a:rPr lang="en-US" smtClean="0"/>
              <a:t>60</a:t>
            </a:fld>
            <a:endParaRPr lang="en-US"/>
          </a:p>
        </p:txBody>
      </p:sp>
    </p:spTree>
    <p:extLst>
      <p:ext uri="{BB962C8B-B14F-4D97-AF65-F5344CB8AC3E}">
        <p14:creationId xmlns:p14="http://schemas.microsoft.com/office/powerpoint/2010/main" val="1670903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74BF8A-D13D-4B34-B107-5983AA5E3BB7}" type="slidenum">
              <a:rPr lang="en-US" smtClean="0"/>
              <a:pPr>
                <a:defRPr/>
              </a:pPr>
              <a:t>61</a:t>
            </a:fld>
            <a:endParaRPr lang="en-US"/>
          </a:p>
        </p:txBody>
      </p:sp>
    </p:spTree>
    <p:extLst>
      <p:ext uri="{BB962C8B-B14F-4D97-AF65-F5344CB8AC3E}">
        <p14:creationId xmlns:p14="http://schemas.microsoft.com/office/powerpoint/2010/main" val="135603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5</a:t>
            </a:fld>
            <a:endParaRPr lang="en-US"/>
          </a:p>
        </p:txBody>
      </p:sp>
    </p:spTree>
    <p:extLst>
      <p:ext uri="{BB962C8B-B14F-4D97-AF65-F5344CB8AC3E}">
        <p14:creationId xmlns:p14="http://schemas.microsoft.com/office/powerpoint/2010/main" val="50198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6</a:t>
            </a:fld>
            <a:endParaRPr lang="en-US"/>
          </a:p>
        </p:txBody>
      </p:sp>
    </p:spTree>
    <p:extLst>
      <p:ext uri="{BB962C8B-B14F-4D97-AF65-F5344CB8AC3E}">
        <p14:creationId xmlns:p14="http://schemas.microsoft.com/office/powerpoint/2010/main" val="119886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7</a:t>
            </a:fld>
            <a:endParaRPr lang="en-US"/>
          </a:p>
        </p:txBody>
      </p:sp>
    </p:spTree>
    <p:extLst>
      <p:ext uri="{BB962C8B-B14F-4D97-AF65-F5344CB8AC3E}">
        <p14:creationId xmlns:p14="http://schemas.microsoft.com/office/powerpoint/2010/main" val="9562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8</a:t>
            </a:fld>
            <a:endParaRPr lang="en-US"/>
          </a:p>
        </p:txBody>
      </p:sp>
    </p:spTree>
    <p:extLst>
      <p:ext uri="{BB962C8B-B14F-4D97-AF65-F5344CB8AC3E}">
        <p14:creationId xmlns:p14="http://schemas.microsoft.com/office/powerpoint/2010/main" val="15377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9</a:t>
            </a:fld>
            <a:endParaRPr lang="en-US"/>
          </a:p>
        </p:txBody>
      </p:sp>
    </p:spTree>
    <p:extLst>
      <p:ext uri="{BB962C8B-B14F-4D97-AF65-F5344CB8AC3E}">
        <p14:creationId xmlns:p14="http://schemas.microsoft.com/office/powerpoint/2010/main" val="297132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F9C00-C3AD-4B5B-86EA-23210B949D61}" type="slidenum">
              <a:rPr lang="en-US" smtClean="0"/>
              <a:t>10</a:t>
            </a:fld>
            <a:endParaRPr lang="en-US"/>
          </a:p>
        </p:txBody>
      </p:sp>
    </p:spTree>
    <p:extLst>
      <p:ext uri="{BB962C8B-B14F-4D97-AF65-F5344CB8AC3E}">
        <p14:creationId xmlns:p14="http://schemas.microsoft.com/office/powerpoint/2010/main" val="286702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71846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108256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3455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lvl1pPr algn="ctr">
              <a:defRPr/>
            </a:lvl1pPr>
          </a:lstStyle>
          <a:p>
            <a:r>
              <a:rPr lang="en-US"/>
              <a:t>Click to edit Master title style</a:t>
            </a:r>
          </a:p>
        </p:txBody>
      </p:sp>
      <p:sp>
        <p:nvSpPr>
          <p:cNvPr id="3" name="Content Placeholder 2"/>
          <p:cNvSpPr>
            <a:spLocks noGrp="1"/>
          </p:cNvSpPr>
          <p:nvPr userDrawn="1">
            <p:ph idx="1"/>
          </p:nvPr>
        </p:nvSpPr>
        <p:spPr>
          <a:xfrm>
            <a:off x="838200" y="17479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654425" y="6432809"/>
            <a:ext cx="5469509" cy="340519"/>
          </a:xfrm>
          <a:prstGeom prst="rect">
            <a:avLst/>
          </a:prstGeom>
        </p:spPr>
        <p:txBody>
          <a:bodyPr/>
          <a:lstStyle>
            <a:lvl1pPr>
              <a:defRPr sz="1100"/>
            </a:lvl1pPr>
          </a:lstStyle>
          <a:p>
            <a:r>
              <a:rPr lang="en-US"/>
              <a:t>NJ DLM Assessment Coordinator Training 2021-2022</a:t>
            </a:r>
          </a:p>
        </p:txBody>
      </p:sp>
      <p:sp>
        <p:nvSpPr>
          <p:cNvPr id="6" name="Slide Number Placeholder 5"/>
          <p:cNvSpPr>
            <a:spLocks noGrp="1"/>
          </p:cNvSpPr>
          <p:nvPr userDrawn="1">
            <p:ph type="sldNum" sz="quarter" idx="12"/>
          </p:nvPr>
        </p:nvSpPr>
        <p:spPr>
          <a:xfrm>
            <a:off x="9448800" y="6368062"/>
            <a:ext cx="2743200" cy="294983"/>
          </a:xfrm>
          <a:prstGeom prst="rect">
            <a:avLst/>
          </a:prstGeom>
        </p:spPr>
        <p:txBody>
          <a:bodyPr/>
          <a:lstStyle>
            <a:lvl1pPr algn="r">
              <a:defRPr/>
            </a:lvl1pPr>
          </a:lstStyle>
          <a:p>
            <a:fld id="{CD5C70A5-9411-4B11-A0DB-D49D3D849901}"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2140569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448800" y="6315559"/>
            <a:ext cx="2743200" cy="365125"/>
          </a:xfrm>
          <a:prstGeom prst="rect">
            <a:avLst/>
          </a:prstGeom>
        </p:spPr>
        <p:txBody>
          <a:bodyPr/>
          <a:lstStyle>
            <a:lvl1pPr algn="r">
              <a:defRPr/>
            </a:lvl1pPr>
          </a:lstStyle>
          <a:p>
            <a:fld id="{CD5C70A5-9411-4B11-A0DB-D49D3D849901}" type="slidenum">
              <a:rPr lang="en-US" smtClean="0"/>
              <a:pPr/>
              <a:t>‹#›</a:t>
            </a:fld>
            <a:endParaRPr lang="en-US"/>
          </a:p>
        </p:txBody>
      </p:sp>
      <p:pic>
        <p:nvPicPr>
          <p:cNvPr id="11" name="Picture 10">
            <a:extLst>
              <a:ext uri="{FF2B5EF4-FFF2-40B4-BE49-F238E27FC236}">
                <a16:creationId xmlns:a16="http://schemas.microsoft.com/office/drawing/2014/main" id="{5F50C4D5-66E4-4C78-8F17-2FFFB4575A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2" name="Footer Placeholder 3">
            <a:extLst>
              <a:ext uri="{FF2B5EF4-FFF2-40B4-BE49-F238E27FC236}">
                <a16:creationId xmlns:a16="http://schemas.microsoft.com/office/drawing/2014/main" id="{885F3E7A-DB13-46A0-95BD-6979B2AA277A}"/>
              </a:ext>
            </a:extLst>
          </p:cNvPr>
          <p:cNvSpPr>
            <a:spLocks noGrp="1"/>
          </p:cNvSpPr>
          <p:nvPr>
            <p:ph type="ftr" sz="quarter" idx="11"/>
          </p:nvPr>
        </p:nvSpPr>
        <p:spPr>
          <a:xfrm>
            <a:off x="949811" y="6347785"/>
            <a:ext cx="5334000" cy="332899"/>
          </a:xfrm>
          <a:prstGeom prst="rect">
            <a:avLst/>
          </a:prstGeom>
        </p:spPr>
        <p:txBody>
          <a:bodyPr/>
          <a:lstStyle>
            <a:lvl1pPr>
              <a:defRPr sz="1100"/>
            </a:lvl1pPr>
          </a:lstStyle>
          <a:p>
            <a:r>
              <a:rPr lang="en-US"/>
              <a:t>NJ DLM Assessment Coordinator Training 2021-2022</a:t>
            </a:r>
          </a:p>
        </p:txBody>
      </p:sp>
    </p:spTree>
    <p:extLst>
      <p:ext uri="{BB962C8B-B14F-4D97-AF65-F5344CB8AC3E}">
        <p14:creationId xmlns:p14="http://schemas.microsoft.com/office/powerpoint/2010/main" val="3973368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702" r:id="rId15"/>
    <p:sldLayoutId id="2147483691" r:id="rId16"/>
    <p:sldLayoutId id="2147483692" r:id="rId17"/>
    <p:sldLayoutId id="2147483693" r:id="rId18"/>
    <p:sldLayoutId id="2147483695" r:id="rId19"/>
    <p:sldLayoutId id="2147483696" r:id="rId20"/>
    <p:sldLayoutId id="2147483697" r:id="rId21"/>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9" r:id="rId2"/>
    <p:sldLayoutId id="2147483700" r:id="rId3"/>
    <p:sldLayoutId id="2147483701" r:id="rId4"/>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educator.kiteaai.org/AART/logIn.ht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DLM_Participation_Criteria_for_2021-2022-NJ.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ynamiclearningmaps.org/sites/default/files/documents/StateBonusItems/New_Jersey_DLM_Participation_Criteria.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dynamiclearningmaps.org/sites/default/files/documents/StateBonusItems/New_Jersey_DLM_Participation_Criteria.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ssessment_Coordinator_Manual_YE_2022-2023.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ccessibility_Manual.pdf" TargetMode="External"/><Relationship Id="rId2" Type="http://schemas.openxmlformats.org/officeDocument/2006/relationships/hyperlink" Target="https://dynamiclearningmaps.org/sites/default/files/documents/Manuals_Blueprints/Assessment_Coordinator_Manual_YE_2022-2023.pdf" TargetMode="External"/><Relationship Id="rId1" Type="http://schemas.openxmlformats.org/officeDocument/2006/relationships/slideLayout" Target="../slideLayouts/slideLayout1.xml"/><Relationship Id="rId4" Type="http://schemas.openxmlformats.org/officeDocument/2006/relationships/hyperlink" Target="https://dynamiclearningmaps.org/sites/default/files/documents/Manuals_Blueprints/Test_Administration_Manual_YE.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raining.dynamiclearningmaps.org/login/index.php" TargetMode="External"/><Relationship Id="rId2" Type="http://schemas.openxmlformats.org/officeDocument/2006/relationships/hyperlink" Target="http://www.dynamiclearningmaps.org/newjersey"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training.dynamiclearningmaps.org/login/index.ph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s://dynamiclearningmaps.org/educator-resource-videos-ye" TargetMode="External"/><Relationship Id="rId3" Type="http://schemas.openxmlformats.org/officeDocument/2006/relationships/hyperlink" Target="https://dynamiclearningmaps.org/sites/default/files/documents/Manuals_Blueprints/Educator_Portal_User_Guide.pdf" TargetMode="External"/><Relationship Id="rId7" Type="http://schemas.openxmlformats.org/officeDocument/2006/relationships/hyperlink" Target="https://dynamiclearningmaps.org/instructional-resources-ye/scienc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dynamiclearningmaps.org/instructional-resources-ye" TargetMode="External"/><Relationship Id="rId5" Type="http://schemas.openxmlformats.org/officeDocument/2006/relationships/hyperlink" Target="https://dynamiclearningmaps.org/district-staff-video-resources-ye" TargetMode="External"/><Relationship Id="rId4" Type="http://schemas.openxmlformats.org/officeDocument/2006/relationships/hyperlink" Target="https://dynamiclearningmaps.org/sites/default/files/documents/Manuals_Blueprints/Guide_to_Practice_Activities_and_Released_Testlet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ccessibility_Manual.pdf" TargetMode="External"/><Relationship Id="rId2" Type="http://schemas.openxmlformats.org/officeDocument/2006/relationships/hyperlink" Target="https://dynamiclearningmaps.org/sites/default/files/documents/Manuals_Blueprints/Test_Administration_Manual_YE.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dlmpd.com/faq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mailto:DLM-support@ku.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oseinfo@doe.nj.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state.nj.us/education/title1/"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www2.ed.gov/programs/titleiparta/index.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ynamiclearningmaps.org/test-updat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E4C17-68B3-4BC5-BB97-2925885250E2}"/>
              </a:ext>
            </a:extLst>
          </p:cNvPr>
          <p:cNvSpPr>
            <a:spLocks noGrp="1"/>
          </p:cNvSpPr>
          <p:nvPr>
            <p:ph type="ctrTitle"/>
          </p:nvPr>
        </p:nvSpPr>
        <p:spPr/>
        <p:txBody>
          <a:bodyPr/>
          <a:lstStyle/>
          <a:p>
            <a:r>
              <a:rPr lang="en-US" sz="4000" dirty="0"/>
              <a:t>New Jersey Dynamic Learning Maps (DLM) Assessment Coordinator Training 2023-2024</a:t>
            </a:r>
          </a:p>
        </p:txBody>
      </p:sp>
      <p:sp>
        <p:nvSpPr>
          <p:cNvPr id="3" name="Text Placeholder 2"/>
          <p:cNvSpPr>
            <a:spLocks noGrp="1"/>
          </p:cNvSpPr>
          <p:nvPr>
            <p:ph type="subTitle" idx="1"/>
          </p:nvPr>
        </p:nvSpPr>
        <p:spPr/>
        <p:txBody>
          <a:bodyPr vert="horz" lIns="91440" tIns="45720" rIns="91440" bIns="45720" rtlCol="0" anchor="t">
            <a:normAutofit fontScale="40000" lnSpcReduction="20000"/>
          </a:bodyPr>
          <a:lstStyle/>
          <a:p>
            <a:r>
              <a:rPr lang="en-US" sz="4000" dirty="0"/>
              <a:t>Division of Teaching and Learning Services</a:t>
            </a:r>
          </a:p>
          <a:p>
            <a:r>
              <a:rPr lang="en-US" sz="4000" dirty="0"/>
              <a:t>New Jersey </a:t>
            </a:r>
            <a:br>
              <a:rPr lang="en-US" sz="4000" dirty="0"/>
            </a:br>
            <a:r>
              <a:rPr lang="en-US" sz="4000" dirty="0"/>
              <a:t>Department of Education </a:t>
            </a:r>
          </a:p>
          <a:p>
            <a:r>
              <a:rPr lang="en-US" sz="4000" dirty="0"/>
              <a:t>Office of Assessments</a:t>
            </a:r>
          </a:p>
          <a:p>
            <a:r>
              <a:rPr lang="en-US" sz="4000" dirty="0">
                <a:solidFill>
                  <a:srgbClr val="B1510F"/>
                </a:solidFill>
                <a:latin typeface="Palatino Linotype"/>
              </a:rPr>
              <a:t>December 2023</a:t>
            </a:r>
            <a:endParaRPr lang="en-US" dirty="0">
              <a:solidFill>
                <a:srgbClr val="B1510F"/>
              </a:solidFill>
              <a:latin typeface="Palatino Linotype"/>
            </a:endParaRPr>
          </a:p>
        </p:txBody>
      </p:sp>
      <p:pic>
        <p:nvPicPr>
          <p:cNvPr id="4" name="Picture 3" descr="Logo: State of New Jersey Department of Education.">
            <a:extLst>
              <a:ext uri="{FF2B5EF4-FFF2-40B4-BE49-F238E27FC236}">
                <a16:creationId xmlns:a16="http://schemas.microsoft.com/office/drawing/2014/main" id="{4E30C251-2B60-4FAB-A721-F96B5B9DA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Tree>
    <p:extLst>
      <p:ext uri="{BB962C8B-B14F-4D97-AF65-F5344CB8AC3E}">
        <p14:creationId xmlns:p14="http://schemas.microsoft.com/office/powerpoint/2010/main" val="253167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DLM Year-End (YE) Model Policies</a:t>
            </a:r>
            <a:endParaRPr lang="en-US"/>
          </a:p>
        </p:txBody>
      </p:sp>
      <p:sp>
        <p:nvSpPr>
          <p:cNvPr id="4" name="Text Placeholder 3"/>
          <p:cNvSpPr>
            <a:spLocks noGrp="1"/>
          </p:cNvSpPr>
          <p:nvPr>
            <p:ph type="body" sz="quarter" idx="11"/>
          </p:nvPr>
        </p:nvSpPr>
        <p:spPr/>
        <p:txBody>
          <a:bodyPr>
            <a:normAutofit/>
          </a:bodyPr>
          <a:lstStyle/>
          <a:p>
            <a:r>
              <a:rPr lang="en-US" dirty="0"/>
              <a:t>New Jersey uses the Year-End model (YE) as its summative assessment in the spring. </a:t>
            </a:r>
          </a:p>
          <a:p>
            <a:r>
              <a:rPr lang="en-US" dirty="0"/>
              <a:t>Policies specific to New Jersey take precedence over DLM’s YE information.</a:t>
            </a:r>
          </a:p>
          <a:p>
            <a:r>
              <a:rPr lang="en-US" dirty="0"/>
              <a:t>Always use the </a:t>
            </a:r>
            <a:r>
              <a:rPr lang="en-US" dirty="0">
                <a:hlinkClick r:id="rId3"/>
              </a:rPr>
              <a:t>NJ DLM webpage</a:t>
            </a:r>
            <a:r>
              <a:rPr lang="en-US" dirty="0"/>
              <a:t> as your starting page for information.</a:t>
            </a:r>
          </a:p>
        </p:txBody>
      </p:sp>
      <p:sp>
        <p:nvSpPr>
          <p:cNvPr id="3" name="Slide Number Placeholder 2"/>
          <p:cNvSpPr>
            <a:spLocks noGrp="1"/>
          </p:cNvSpPr>
          <p:nvPr>
            <p:ph type="sldNum" sz="quarter" idx="10"/>
          </p:nvPr>
        </p:nvSpPr>
        <p:spPr/>
        <p:txBody>
          <a:bodyPr/>
          <a:lstStyle/>
          <a:p>
            <a:fld id="{CD5C70A5-9411-4B11-A0DB-D49D3D849901}" type="slidenum">
              <a:rPr lang="en-US" smtClean="0"/>
              <a:pPr/>
              <a:t>10</a:t>
            </a:fld>
            <a:endParaRPr lang="en-US"/>
          </a:p>
        </p:txBody>
      </p:sp>
    </p:spTree>
    <p:extLst>
      <p:ext uri="{BB962C8B-B14F-4D97-AF65-F5344CB8AC3E}">
        <p14:creationId xmlns:p14="http://schemas.microsoft.com/office/powerpoint/2010/main" val="94503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FDFB-ACAE-44D7-B89A-508922935A62}"/>
              </a:ext>
            </a:extLst>
          </p:cNvPr>
          <p:cNvSpPr>
            <a:spLocks noGrp="1"/>
          </p:cNvSpPr>
          <p:nvPr>
            <p:ph type="title"/>
          </p:nvPr>
        </p:nvSpPr>
        <p:spPr/>
        <p:txBody>
          <a:bodyPr/>
          <a:lstStyle/>
          <a:p>
            <a:r>
              <a:rPr lang="en-US" dirty="0"/>
              <a:t>Kite System – Student Portal</a:t>
            </a:r>
          </a:p>
        </p:txBody>
      </p:sp>
      <p:sp>
        <p:nvSpPr>
          <p:cNvPr id="6" name="Content Placeholder 2">
            <a:extLst>
              <a:ext uri="{FF2B5EF4-FFF2-40B4-BE49-F238E27FC236}">
                <a16:creationId xmlns:a16="http://schemas.microsoft.com/office/drawing/2014/main" id="{57EE7960-9DCD-498E-BAFE-BCBEFE5148CF}"/>
              </a:ext>
            </a:extLst>
          </p:cNvPr>
          <p:cNvSpPr>
            <a:spLocks noGrp="1"/>
          </p:cNvSpPr>
          <p:nvPr>
            <p:ph type="body" sz="quarter" idx="11"/>
          </p:nvPr>
        </p:nvSpPr>
        <p:spPr/>
        <p:txBody>
          <a:bodyPr/>
          <a:lstStyle/>
          <a:p>
            <a:pPr marL="0" indent="0">
              <a:buNone/>
            </a:pPr>
            <a:r>
              <a:rPr lang="en-US" dirty="0"/>
              <a:t>Kite is DLM’s platform used for testing and data collection.</a:t>
            </a:r>
          </a:p>
          <a:p>
            <a:r>
              <a:rPr lang="en-US" sz="3200" dirty="0"/>
              <a:t>Kite Student Portal is used for testing.</a:t>
            </a:r>
          </a:p>
          <a:p>
            <a:r>
              <a:rPr lang="en-US" sz="3200" dirty="0"/>
              <a:t>It requires a DLM assigned student login ID and password for the administration of </a:t>
            </a:r>
            <a:r>
              <a:rPr lang="en-US" sz="3200" dirty="0" err="1"/>
              <a:t>testlets</a:t>
            </a:r>
            <a:r>
              <a:rPr lang="en-US" sz="3200" dirty="0"/>
              <a:t>.</a:t>
            </a:r>
          </a:p>
          <a:p>
            <a:r>
              <a:rPr lang="en-US" sz="3200" dirty="0"/>
              <a:t>It uses DLM special “demo” login IDs and passwords to administer practice </a:t>
            </a:r>
            <a:r>
              <a:rPr lang="en-US" sz="3200" dirty="0" err="1"/>
              <a:t>testlets</a:t>
            </a:r>
            <a:r>
              <a:rPr lang="en-US" sz="3200" dirty="0"/>
              <a:t>.</a:t>
            </a:r>
          </a:p>
        </p:txBody>
      </p:sp>
      <p:sp>
        <p:nvSpPr>
          <p:cNvPr id="5" name="Slide Number Placeholder 4">
            <a:extLst>
              <a:ext uri="{FF2B5EF4-FFF2-40B4-BE49-F238E27FC236}">
                <a16:creationId xmlns:a16="http://schemas.microsoft.com/office/drawing/2014/main" id="{86C34975-0618-421C-B2BB-B88F6D597AC2}"/>
              </a:ext>
            </a:extLst>
          </p:cNvPr>
          <p:cNvSpPr>
            <a:spLocks noGrp="1"/>
          </p:cNvSpPr>
          <p:nvPr>
            <p:ph type="sldNum" sz="quarter" idx="10"/>
          </p:nvPr>
        </p:nvSpPr>
        <p:spPr/>
        <p:txBody>
          <a:bodyPr/>
          <a:lstStyle/>
          <a:p>
            <a:fld id="{CD5C70A5-9411-4B11-A0DB-D49D3D849901}" type="slidenum">
              <a:rPr lang="en-US" smtClean="0"/>
              <a:pPr/>
              <a:t>11</a:t>
            </a:fld>
            <a:endParaRPr lang="en-US"/>
          </a:p>
        </p:txBody>
      </p:sp>
    </p:spTree>
    <p:extLst>
      <p:ext uri="{BB962C8B-B14F-4D97-AF65-F5344CB8AC3E}">
        <p14:creationId xmlns:p14="http://schemas.microsoft.com/office/powerpoint/2010/main" val="321957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FDFB-ACAE-44D7-B89A-508922935A62}"/>
              </a:ext>
            </a:extLst>
          </p:cNvPr>
          <p:cNvSpPr>
            <a:spLocks noGrp="1"/>
          </p:cNvSpPr>
          <p:nvPr>
            <p:ph type="title"/>
          </p:nvPr>
        </p:nvSpPr>
        <p:spPr/>
        <p:txBody>
          <a:bodyPr/>
          <a:lstStyle/>
          <a:p>
            <a:r>
              <a:rPr lang="en-US" dirty="0"/>
              <a:t>Kite System – Educator Portal</a:t>
            </a:r>
          </a:p>
        </p:txBody>
      </p:sp>
      <p:sp>
        <p:nvSpPr>
          <p:cNvPr id="6" name="Content Placeholder 2">
            <a:extLst>
              <a:ext uri="{FF2B5EF4-FFF2-40B4-BE49-F238E27FC236}">
                <a16:creationId xmlns:a16="http://schemas.microsoft.com/office/drawing/2014/main" id="{57EE7960-9DCD-498E-BAFE-BCBEFE5148CF}"/>
              </a:ext>
            </a:extLst>
          </p:cNvPr>
          <p:cNvSpPr>
            <a:spLocks noGrp="1"/>
          </p:cNvSpPr>
          <p:nvPr>
            <p:ph type="body" sz="quarter" idx="11"/>
          </p:nvPr>
        </p:nvSpPr>
        <p:spPr/>
        <p:txBody>
          <a:bodyPr>
            <a:normAutofit fontScale="70000" lnSpcReduction="20000"/>
          </a:bodyPr>
          <a:lstStyle/>
          <a:p>
            <a:pPr marL="0" indent="0">
              <a:buNone/>
            </a:pPr>
            <a:r>
              <a:rPr lang="en-US" dirty="0"/>
              <a:t>The </a:t>
            </a:r>
            <a:r>
              <a:rPr lang="en-US" dirty="0">
                <a:solidFill>
                  <a:srgbClr val="0000FF"/>
                </a:solidFill>
                <a:hlinkClick r:id="rId2">
                  <a:extLst>
                    <a:ext uri="{A12FA001-AC4F-418D-AE19-62706E023703}">
                      <ahyp:hlinkClr xmlns:ahyp="http://schemas.microsoft.com/office/drawing/2018/hyperlinkcolor" val="tx"/>
                    </a:ext>
                  </a:extLst>
                </a:hlinkClick>
              </a:rPr>
              <a:t>Kite Educator Portal</a:t>
            </a:r>
            <a:r>
              <a:rPr lang="en-US" dirty="0"/>
              <a:t>:</a:t>
            </a:r>
          </a:p>
          <a:p>
            <a:r>
              <a:rPr lang="en-US" sz="3100" dirty="0"/>
              <a:t>is used for data collection;</a:t>
            </a:r>
          </a:p>
          <a:p>
            <a:r>
              <a:rPr lang="en-US" sz="3100" dirty="0"/>
              <a:t>requires district staff login IDs and passwords;</a:t>
            </a:r>
          </a:p>
          <a:p>
            <a:r>
              <a:rPr lang="en-US" sz="3100" dirty="0"/>
              <a:t>stores student enrollment, subject rosters, First Contact survey and Personal Needs and Preferences Profile, etc.;</a:t>
            </a:r>
          </a:p>
          <a:p>
            <a:r>
              <a:rPr lang="en-US" sz="3100" dirty="0"/>
              <a:t>delivers test information pages (TIPs), number of student </a:t>
            </a:r>
            <a:r>
              <a:rPr lang="en-US" sz="3100" dirty="0" err="1"/>
              <a:t>testlets</a:t>
            </a:r>
            <a:r>
              <a:rPr lang="en-US" sz="3100" dirty="0"/>
              <a:t> available, etc.; and </a:t>
            </a:r>
          </a:p>
          <a:p>
            <a:r>
              <a:rPr lang="en-US" sz="3100" dirty="0"/>
              <a:t>provides student test tickets for each student included on a test roster.</a:t>
            </a:r>
          </a:p>
          <a:p>
            <a:pPr lvl="1"/>
            <a:r>
              <a:rPr lang="en-US" sz="2900" dirty="0"/>
              <a:t>The test ticket provides student login IDs and passwords.</a:t>
            </a:r>
          </a:p>
          <a:p>
            <a:pPr lvl="1"/>
            <a:r>
              <a:rPr lang="en-US" sz="2900" dirty="0"/>
              <a:t>The test ticket will be needed when administering tests in Kite Student Portal.</a:t>
            </a:r>
          </a:p>
        </p:txBody>
      </p:sp>
      <p:sp>
        <p:nvSpPr>
          <p:cNvPr id="5" name="Slide Number Placeholder 4">
            <a:extLst>
              <a:ext uri="{FF2B5EF4-FFF2-40B4-BE49-F238E27FC236}">
                <a16:creationId xmlns:a16="http://schemas.microsoft.com/office/drawing/2014/main" id="{86C34975-0618-421C-B2BB-B88F6D597AC2}"/>
              </a:ext>
            </a:extLst>
          </p:cNvPr>
          <p:cNvSpPr>
            <a:spLocks noGrp="1"/>
          </p:cNvSpPr>
          <p:nvPr>
            <p:ph type="sldNum" sz="quarter" idx="10"/>
          </p:nvPr>
        </p:nvSpPr>
        <p:spPr/>
        <p:txBody>
          <a:bodyPr/>
          <a:lstStyle/>
          <a:p>
            <a:fld id="{CD5C70A5-9411-4B11-A0DB-D49D3D849901}" type="slidenum">
              <a:rPr lang="en-US" smtClean="0"/>
              <a:pPr/>
              <a:t>12</a:t>
            </a:fld>
            <a:endParaRPr lang="en-US"/>
          </a:p>
        </p:txBody>
      </p:sp>
    </p:spTree>
    <p:extLst>
      <p:ext uri="{BB962C8B-B14F-4D97-AF65-F5344CB8AC3E}">
        <p14:creationId xmlns:p14="http://schemas.microsoft.com/office/powerpoint/2010/main" val="375979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Participation Decisions and Process</a:t>
            </a:r>
          </a:p>
        </p:txBody>
      </p:sp>
      <p:sp>
        <p:nvSpPr>
          <p:cNvPr id="6" name="Slide Number Placeholder 5"/>
          <p:cNvSpPr>
            <a:spLocks noGrp="1"/>
          </p:cNvSpPr>
          <p:nvPr>
            <p:ph type="sldNum" sz="quarter" idx="12"/>
          </p:nvPr>
        </p:nvSpPr>
        <p:spPr>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D5C70A5-9411-4B11-A0DB-D49D3D849901}" type="slidenum">
              <a:rPr lang="en-US" smtClean="0">
                <a:solidFill>
                  <a:schemeClr val="bg1"/>
                </a:solidFill>
              </a:rPr>
              <a:pPr algn="r">
                <a:defRPr/>
              </a:pPr>
              <a:t>13</a:t>
            </a:fld>
            <a:endParaRPr lang="en-US" dirty="0">
              <a:solidFill>
                <a:schemeClr val="bg1"/>
              </a:solidFill>
            </a:endParaRPr>
          </a:p>
        </p:txBody>
      </p:sp>
    </p:spTree>
    <p:extLst>
      <p:ext uri="{BB962C8B-B14F-4D97-AF65-F5344CB8AC3E}">
        <p14:creationId xmlns:p14="http://schemas.microsoft.com/office/powerpoint/2010/main" val="117775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1333960" y="235678"/>
            <a:ext cx="10096959" cy="747579"/>
          </a:xfrm>
        </p:spPr>
        <p:txBody>
          <a:bodyPr/>
          <a:lstStyle/>
          <a:p>
            <a:r>
              <a:rPr lang="en-US" sz="3600" dirty="0"/>
              <a:t>Determining Who Participates in </a:t>
            </a:r>
            <a:br>
              <a:rPr lang="en-US" sz="3600" dirty="0"/>
            </a:br>
            <a:r>
              <a:rPr lang="en-US" sz="3600" dirty="0"/>
              <a:t>Alternate Assessments (1 of 2)</a:t>
            </a:r>
          </a:p>
        </p:txBody>
      </p:sp>
      <p:sp>
        <p:nvSpPr>
          <p:cNvPr id="15363" name="Rectangle 3"/>
          <p:cNvSpPr>
            <a:spLocks noGrp="1" noChangeArrowheads="1"/>
          </p:cNvSpPr>
          <p:nvPr>
            <p:ph type="body" sz="quarter" idx="11"/>
          </p:nvPr>
        </p:nvSpPr>
        <p:spPr/>
        <p:txBody>
          <a:bodyPr>
            <a:normAutofit fontScale="85000" lnSpcReduction="20000"/>
          </a:bodyPr>
          <a:lstStyle/>
          <a:p>
            <a:r>
              <a:rPr lang="en-US" dirty="0"/>
              <a:t>Students with the most significant intellectual disabilities are the only students who participate in the DLM.</a:t>
            </a:r>
          </a:p>
          <a:p>
            <a:r>
              <a:rPr lang="en-US" dirty="0"/>
              <a:t>Participation decisions are based on the </a:t>
            </a:r>
            <a:r>
              <a:rPr lang="en-US" dirty="0">
                <a:hlinkClick r:id="rId3"/>
              </a:rPr>
              <a:t>DLM </a:t>
            </a:r>
            <a:r>
              <a:rPr lang="en-US" dirty="0">
                <a:hlinkClick r:id="rId4"/>
              </a:rPr>
              <a:t>participation</a:t>
            </a:r>
            <a:r>
              <a:rPr lang="en-US" dirty="0">
                <a:hlinkClick r:id="rId3"/>
              </a:rPr>
              <a:t> guidelines</a:t>
            </a:r>
            <a:r>
              <a:rPr lang="en-US" dirty="0"/>
              <a:t>. </a:t>
            </a:r>
          </a:p>
          <a:p>
            <a:r>
              <a:rPr lang="en-US" dirty="0"/>
              <a:t>Whether students can participate in the DLM is determined by the Individualized Education Program (IEP) team.</a:t>
            </a:r>
          </a:p>
          <a:p>
            <a:pPr lvl="1"/>
            <a:r>
              <a:rPr lang="en-US" dirty="0"/>
              <a:t>Individuals such as district/school administrators, teachers, and parents not on the IEP team may not make a participation decision. </a:t>
            </a:r>
          </a:p>
        </p:txBody>
      </p:sp>
      <p:sp>
        <p:nvSpPr>
          <p:cNvPr id="4" name="Slide Number Placeholder 3"/>
          <p:cNvSpPr>
            <a:spLocks noGrp="1"/>
          </p:cNvSpPr>
          <p:nvPr>
            <p:ph type="sldNum" sz="quarter" idx="10"/>
          </p:nvPr>
        </p:nvSpPr>
        <p:spPr/>
        <p:txBody>
          <a:bodyPr/>
          <a:lstStyle/>
          <a:p>
            <a:fld id="{83A249B5-6FA8-4428-A5B8-F13C5E07DA93}" type="slidenum">
              <a:rPr lang="en-US" smtClean="0"/>
              <a:pPr/>
              <a:t>14</a:t>
            </a:fld>
            <a:endParaRPr lang="en-US"/>
          </a:p>
        </p:txBody>
      </p:sp>
    </p:spTree>
    <p:extLst>
      <p:ext uri="{BB962C8B-B14F-4D97-AF65-F5344CB8AC3E}">
        <p14:creationId xmlns:p14="http://schemas.microsoft.com/office/powerpoint/2010/main" val="5467554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E041-2D07-4AAF-AF44-98366BD6C8AB}"/>
              </a:ext>
            </a:extLst>
          </p:cNvPr>
          <p:cNvSpPr>
            <a:spLocks noGrp="1"/>
          </p:cNvSpPr>
          <p:nvPr>
            <p:ph type="title"/>
          </p:nvPr>
        </p:nvSpPr>
        <p:spPr>
          <a:xfrm>
            <a:off x="1256841" y="235678"/>
            <a:ext cx="10096959" cy="747579"/>
          </a:xfrm>
        </p:spPr>
        <p:txBody>
          <a:bodyPr>
            <a:noAutofit/>
          </a:bodyPr>
          <a:lstStyle/>
          <a:p>
            <a:r>
              <a:rPr lang="en-US" sz="3600" dirty="0"/>
              <a:t>Determining Who Participates in </a:t>
            </a:r>
            <a:br>
              <a:rPr lang="en-US" sz="3600" dirty="0"/>
            </a:br>
            <a:r>
              <a:rPr lang="en-US" sz="3600" dirty="0"/>
              <a:t>Alternate Assessments (2 of 2)</a:t>
            </a:r>
          </a:p>
        </p:txBody>
      </p:sp>
      <p:sp>
        <p:nvSpPr>
          <p:cNvPr id="3" name="Content Placeholder 2">
            <a:extLst>
              <a:ext uri="{FF2B5EF4-FFF2-40B4-BE49-F238E27FC236}">
                <a16:creationId xmlns:a16="http://schemas.microsoft.com/office/drawing/2014/main" id="{F436B1D1-8BC3-4872-978E-909328E67E9F}"/>
              </a:ext>
            </a:extLst>
          </p:cNvPr>
          <p:cNvSpPr>
            <a:spLocks noGrp="1"/>
          </p:cNvSpPr>
          <p:nvPr>
            <p:ph type="body" sz="quarter" idx="11"/>
          </p:nvPr>
        </p:nvSpPr>
        <p:spPr/>
        <p:txBody>
          <a:bodyPr>
            <a:normAutofit lnSpcReduction="10000"/>
          </a:bodyPr>
          <a:lstStyle/>
          <a:p>
            <a:pPr marL="0" indent="0">
              <a:lnSpc>
                <a:spcPct val="100000"/>
              </a:lnSpc>
              <a:buNone/>
            </a:pPr>
            <a:r>
              <a:rPr lang="en-US" sz="2600" b="1" dirty="0"/>
              <a:t>Student participation cannot be based on:</a:t>
            </a:r>
          </a:p>
          <a:p>
            <a:pPr eaLnBrk="0" fontAlgn="base" hangingPunct="0">
              <a:lnSpc>
                <a:spcPct val="100000"/>
              </a:lnSpc>
              <a:spcBef>
                <a:spcPct val="0"/>
              </a:spcBef>
              <a:spcAft>
                <a:spcPct val="0"/>
              </a:spcAft>
            </a:pPr>
            <a:r>
              <a:rPr lang="en-US" sz="2600" dirty="0">
                <a:ea typeface="Arial" pitchFamily="34" charset="0"/>
                <a:cs typeface="Arial" pitchFamily="34" charset="0"/>
              </a:rPr>
              <a:t>Educational environment or instructional setting</a:t>
            </a:r>
          </a:p>
          <a:p>
            <a:pPr eaLnBrk="0" fontAlgn="base" hangingPunct="0">
              <a:lnSpc>
                <a:spcPct val="100000"/>
              </a:lnSpc>
              <a:spcBef>
                <a:spcPct val="0"/>
              </a:spcBef>
              <a:spcAft>
                <a:spcPct val="0"/>
              </a:spcAft>
            </a:pPr>
            <a:r>
              <a:rPr lang="en-US" sz="2600" dirty="0">
                <a:cs typeface="Arial" pitchFamily="34" charset="0"/>
              </a:rPr>
              <a:t>English Language Learner (ELL) status</a:t>
            </a:r>
          </a:p>
          <a:p>
            <a:pPr eaLnBrk="0" fontAlgn="base" hangingPunct="0">
              <a:lnSpc>
                <a:spcPct val="100000"/>
              </a:lnSpc>
              <a:spcBef>
                <a:spcPct val="0"/>
              </a:spcBef>
              <a:spcAft>
                <a:spcPct val="0"/>
              </a:spcAft>
            </a:pPr>
            <a:r>
              <a:rPr lang="en-US" sz="2600" dirty="0">
                <a:cs typeface="Arial" pitchFamily="34" charset="0"/>
              </a:rPr>
              <a:t>Poor attendance or extended absences</a:t>
            </a:r>
          </a:p>
          <a:p>
            <a:pPr eaLnBrk="0" fontAlgn="base" hangingPunct="0">
              <a:lnSpc>
                <a:spcPct val="100000"/>
              </a:lnSpc>
              <a:spcBef>
                <a:spcPct val="0"/>
              </a:spcBef>
              <a:spcAft>
                <a:spcPct val="0"/>
              </a:spcAft>
            </a:pPr>
            <a:r>
              <a:rPr lang="en-US" sz="2600" dirty="0">
                <a:ea typeface="Arial" pitchFamily="34" charset="0"/>
                <a:cs typeface="Arial" pitchFamily="34" charset="0"/>
              </a:rPr>
              <a:t>Low reading level/achievement level</a:t>
            </a:r>
            <a:endParaRPr lang="en-US" sz="2600" dirty="0">
              <a:cs typeface="Arial" pitchFamily="34" charset="0"/>
            </a:endParaRPr>
          </a:p>
          <a:p>
            <a:pPr eaLnBrk="0" fontAlgn="base" hangingPunct="0">
              <a:lnSpc>
                <a:spcPct val="100000"/>
              </a:lnSpc>
              <a:spcBef>
                <a:spcPct val="0"/>
              </a:spcBef>
              <a:spcAft>
                <a:spcPct val="0"/>
              </a:spcAft>
            </a:pPr>
            <a:r>
              <a:rPr lang="en-US" sz="2600" dirty="0">
                <a:ea typeface="Arial" pitchFamily="34" charset="0"/>
                <a:cs typeface="Arial" pitchFamily="34" charset="0"/>
              </a:rPr>
              <a:t>Anticipated student’s disruptive behavior or emotional distress of the student</a:t>
            </a:r>
            <a:endParaRPr lang="en-US" sz="2600" dirty="0">
              <a:cs typeface="Arial" pitchFamily="34" charset="0"/>
            </a:endParaRPr>
          </a:p>
          <a:p>
            <a:pPr eaLnBrk="0" fontAlgn="base" hangingPunct="0">
              <a:lnSpc>
                <a:spcPct val="100000"/>
              </a:lnSpc>
              <a:spcBef>
                <a:spcPct val="0"/>
              </a:spcBef>
              <a:spcAft>
                <a:spcPct val="0"/>
              </a:spcAft>
            </a:pPr>
            <a:r>
              <a:rPr lang="en-US" sz="2600" dirty="0">
                <a:ea typeface="Arial" pitchFamily="34" charset="0"/>
                <a:cs typeface="Arial" pitchFamily="34" charset="0"/>
              </a:rPr>
              <a:t>Expected poor performance on the general education assessment</a:t>
            </a:r>
            <a:endParaRPr lang="en-US" sz="2600" dirty="0">
              <a:cs typeface="Arial" pitchFamily="34" charset="0"/>
            </a:endParaRPr>
          </a:p>
          <a:p>
            <a:pPr eaLnBrk="0" fontAlgn="base" hangingPunct="0">
              <a:lnSpc>
                <a:spcPct val="100000"/>
              </a:lnSpc>
              <a:spcBef>
                <a:spcPct val="0"/>
              </a:spcBef>
              <a:spcAft>
                <a:spcPct val="0"/>
              </a:spcAft>
            </a:pPr>
            <a:r>
              <a:rPr lang="en-US" sz="2600" dirty="0">
                <a:ea typeface="Arial" pitchFamily="34" charset="0"/>
                <a:cs typeface="Arial" pitchFamily="34" charset="0"/>
              </a:rPr>
              <a:t>Impact of student scores on accountability system</a:t>
            </a:r>
            <a:endParaRPr lang="en-US" sz="2600" dirty="0">
              <a:cs typeface="Arial" pitchFamily="34" charset="0"/>
            </a:endParaRPr>
          </a:p>
          <a:p>
            <a:pPr eaLnBrk="0" fontAlgn="base" hangingPunct="0">
              <a:lnSpc>
                <a:spcPct val="100000"/>
              </a:lnSpc>
              <a:spcBef>
                <a:spcPct val="0"/>
              </a:spcBef>
              <a:spcAft>
                <a:spcPct val="0"/>
              </a:spcAft>
            </a:pPr>
            <a:r>
              <a:rPr lang="en-US" sz="2600" dirty="0">
                <a:ea typeface="Arial" pitchFamily="34" charset="0"/>
                <a:cs typeface="Arial" pitchFamily="34" charset="0"/>
              </a:rPr>
              <a:t>Need for accommodations (e.g., assistive technology/Augmentative and Alternative Communication - AAC) to participate in assessment process</a:t>
            </a:r>
            <a:endParaRPr lang="en-US" sz="2600" dirty="0">
              <a:cs typeface="Arial" pitchFamily="34" charset="0"/>
            </a:endParaRPr>
          </a:p>
          <a:p>
            <a:pPr eaLnBrk="0" fontAlgn="base" hangingPunct="0">
              <a:lnSpc>
                <a:spcPct val="100000"/>
              </a:lnSpc>
              <a:spcBef>
                <a:spcPct val="0"/>
              </a:spcBef>
              <a:spcAft>
                <a:spcPct val="0"/>
              </a:spcAft>
            </a:pPr>
            <a:r>
              <a:rPr lang="en-US" sz="2600" dirty="0">
                <a:ea typeface="Arial" pitchFamily="34" charset="0"/>
                <a:cs typeface="Arial" pitchFamily="34" charset="0"/>
              </a:rPr>
              <a:t>Administrator decision</a:t>
            </a:r>
            <a:endParaRPr lang="en-US" sz="2600" dirty="0"/>
          </a:p>
        </p:txBody>
      </p:sp>
      <p:sp>
        <p:nvSpPr>
          <p:cNvPr id="5" name="Slide Number Placeholder 4">
            <a:extLst>
              <a:ext uri="{FF2B5EF4-FFF2-40B4-BE49-F238E27FC236}">
                <a16:creationId xmlns:a16="http://schemas.microsoft.com/office/drawing/2014/main" id="{28647211-A979-4E57-923A-9AB8D017E33C}"/>
              </a:ext>
            </a:extLst>
          </p:cNvPr>
          <p:cNvSpPr>
            <a:spLocks noGrp="1"/>
          </p:cNvSpPr>
          <p:nvPr>
            <p:ph type="sldNum" sz="quarter" idx="10"/>
          </p:nvPr>
        </p:nvSpPr>
        <p:spPr/>
        <p:txBody>
          <a:bodyPr/>
          <a:lstStyle/>
          <a:p>
            <a:fld id="{CD5C70A5-9411-4B11-A0DB-D49D3D849901}" type="slidenum">
              <a:rPr lang="en-US" smtClean="0"/>
              <a:pPr/>
              <a:t>15</a:t>
            </a:fld>
            <a:endParaRPr lang="en-US"/>
          </a:p>
        </p:txBody>
      </p:sp>
    </p:spTree>
    <p:extLst>
      <p:ext uri="{BB962C8B-B14F-4D97-AF65-F5344CB8AC3E}">
        <p14:creationId xmlns:p14="http://schemas.microsoft.com/office/powerpoint/2010/main" val="424502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43D1-BB45-4D8C-9EFF-C132D1009FC4}"/>
              </a:ext>
            </a:extLst>
          </p:cNvPr>
          <p:cNvSpPr>
            <a:spLocks noGrp="1"/>
          </p:cNvSpPr>
          <p:nvPr>
            <p:ph type="title"/>
          </p:nvPr>
        </p:nvSpPr>
        <p:spPr>
          <a:xfrm>
            <a:off x="1248133" y="235678"/>
            <a:ext cx="10096959" cy="747579"/>
          </a:xfrm>
        </p:spPr>
        <p:txBody>
          <a:bodyPr>
            <a:noAutofit/>
          </a:bodyPr>
          <a:lstStyle/>
          <a:p>
            <a:r>
              <a:rPr lang="en-US" sz="3600"/>
              <a:t>Role of Administrators in the DLM Participation Decision Process</a:t>
            </a:r>
          </a:p>
        </p:txBody>
      </p:sp>
      <p:sp>
        <p:nvSpPr>
          <p:cNvPr id="3" name="Content Placeholder 2">
            <a:extLst>
              <a:ext uri="{FF2B5EF4-FFF2-40B4-BE49-F238E27FC236}">
                <a16:creationId xmlns:a16="http://schemas.microsoft.com/office/drawing/2014/main" id="{715DE118-BE0F-43AB-8F94-B75487098A03}"/>
              </a:ext>
            </a:extLst>
          </p:cNvPr>
          <p:cNvSpPr>
            <a:spLocks noGrp="1"/>
          </p:cNvSpPr>
          <p:nvPr>
            <p:ph type="body" sz="quarter" idx="11"/>
          </p:nvPr>
        </p:nvSpPr>
        <p:spPr/>
        <p:txBody>
          <a:bodyPr vert="horz" lIns="91440" tIns="45720" rIns="91440" bIns="45720" rtlCol="0" anchor="t">
            <a:normAutofit fontScale="77500" lnSpcReduction="20000"/>
          </a:bodyPr>
          <a:lstStyle/>
          <a:p>
            <a:r>
              <a:rPr lang="en-US"/>
              <a:t>District administrators must ensure the IEP team has all of the information needed and applicable participation guidelines available when the IEP team is making these decisions.</a:t>
            </a:r>
          </a:p>
          <a:p>
            <a:pPr>
              <a:lnSpc>
                <a:spcPct val="130000"/>
              </a:lnSpc>
              <a:spcBef>
                <a:spcPts val="0"/>
              </a:spcBef>
            </a:pPr>
            <a:r>
              <a:rPr lang="en-US"/>
              <a:t>An administrator must sign each completed Participation Guidelines form. </a:t>
            </a:r>
            <a:endParaRPr lang="en-US">
              <a:cs typeface="Calibri"/>
            </a:endParaRPr>
          </a:p>
          <a:p>
            <a:pPr lvl="1">
              <a:lnSpc>
                <a:spcPct val="130000"/>
              </a:lnSpc>
              <a:spcBef>
                <a:spcPts val="0"/>
              </a:spcBef>
              <a:buFont typeface="Calibri" panose="020F0502020204030204" pitchFamily="34" charset="0"/>
              <a:buChar char="-"/>
            </a:pPr>
            <a:r>
              <a:rPr lang="en-US" sz="2800"/>
              <a:t>The administrator should be the person who oversees the IEP process and student instructional programs. </a:t>
            </a:r>
            <a:endParaRPr lang="en-US" sz="2800">
              <a:cs typeface="Calibri"/>
            </a:endParaRPr>
          </a:p>
          <a:p>
            <a:pPr lvl="1">
              <a:lnSpc>
                <a:spcPct val="130000"/>
              </a:lnSpc>
              <a:spcBef>
                <a:spcPts val="0"/>
              </a:spcBef>
              <a:buFont typeface="Calibri" panose="020F0502020204030204" pitchFamily="34" charset="0"/>
              <a:buChar char="-"/>
            </a:pPr>
            <a:r>
              <a:rPr lang="en-US" sz="2800"/>
              <a:t>The sending school administrator must sign these forms, as the sending districts is always responsible for developing the IEP of the student, and DLM participation decisions are made by the IEP team.</a:t>
            </a:r>
            <a:endParaRPr lang="en-US" sz="2800">
              <a:cs typeface="Calibri"/>
            </a:endParaRPr>
          </a:p>
        </p:txBody>
      </p:sp>
      <p:sp>
        <p:nvSpPr>
          <p:cNvPr id="5" name="Slide Number Placeholder 4">
            <a:extLst>
              <a:ext uri="{FF2B5EF4-FFF2-40B4-BE49-F238E27FC236}">
                <a16:creationId xmlns:a16="http://schemas.microsoft.com/office/drawing/2014/main" id="{D48E4376-EAD1-4281-84A5-BE2717799637}"/>
              </a:ext>
            </a:extLst>
          </p:cNvPr>
          <p:cNvSpPr>
            <a:spLocks noGrp="1"/>
          </p:cNvSpPr>
          <p:nvPr>
            <p:ph type="sldNum" sz="quarter" idx="10"/>
          </p:nvPr>
        </p:nvSpPr>
        <p:spPr/>
        <p:txBody>
          <a:bodyPr/>
          <a:lstStyle/>
          <a:p>
            <a:fld id="{CD5C70A5-9411-4B11-A0DB-D49D3D849901}" type="slidenum">
              <a:rPr lang="en-US" smtClean="0"/>
              <a:pPr/>
              <a:t>16</a:t>
            </a:fld>
            <a:endParaRPr lang="en-US"/>
          </a:p>
        </p:txBody>
      </p:sp>
    </p:spTree>
    <p:extLst>
      <p:ext uri="{BB962C8B-B14F-4D97-AF65-F5344CB8AC3E}">
        <p14:creationId xmlns:p14="http://schemas.microsoft.com/office/powerpoint/2010/main" val="105558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Participation Criteria</a:t>
            </a:r>
          </a:p>
        </p:txBody>
      </p:sp>
      <p:sp>
        <p:nvSpPr>
          <p:cNvPr id="5" name="Content Placeholder 4"/>
          <p:cNvSpPr>
            <a:spLocks noGrp="1"/>
          </p:cNvSpPr>
          <p:nvPr>
            <p:ph type="body" sz="quarter" idx="11"/>
          </p:nvPr>
        </p:nvSpPr>
        <p:spPr/>
        <p:txBody>
          <a:bodyPr/>
          <a:lstStyle/>
          <a:p>
            <a:r>
              <a:rPr lang="en-US" dirty="0"/>
              <a:t>The </a:t>
            </a:r>
            <a:r>
              <a:rPr lang="en-US" dirty="0">
                <a:hlinkClick r:id="rId2"/>
              </a:rPr>
              <a:t>Participation Guidelines form</a:t>
            </a:r>
            <a:r>
              <a:rPr lang="en-US" dirty="0"/>
              <a:t> is found on the NJ DLM webpage and should be used when determining who is participating in the DLM for the 2023-24 school year.</a:t>
            </a:r>
          </a:p>
          <a:p>
            <a:r>
              <a:rPr lang="en-US" dirty="0"/>
              <a:t>The IEP team must refer to the Participation Guidelines when making decisions regarding statewide assessment.</a:t>
            </a:r>
          </a:p>
        </p:txBody>
      </p:sp>
      <p:sp>
        <p:nvSpPr>
          <p:cNvPr id="6" name="Slide Number Placeholder 5"/>
          <p:cNvSpPr>
            <a:spLocks noGrp="1"/>
          </p:cNvSpPr>
          <p:nvPr>
            <p:ph type="sldNum" sz="quarter" idx="10"/>
          </p:nvPr>
        </p:nvSpPr>
        <p:spPr/>
        <p:txBody>
          <a:bodyPr/>
          <a:lstStyle/>
          <a:p>
            <a:fld id="{83A249B5-6FA8-4428-A5B8-F13C5E07DA93}" type="slidenum">
              <a:rPr lang="en-US" smtClean="0"/>
              <a:pPr/>
              <a:t>17</a:t>
            </a:fld>
            <a:endParaRPr lang="en-US"/>
          </a:p>
        </p:txBody>
      </p:sp>
    </p:spTree>
    <p:extLst>
      <p:ext uri="{BB962C8B-B14F-4D97-AF65-F5344CB8AC3E}">
        <p14:creationId xmlns:p14="http://schemas.microsoft.com/office/powerpoint/2010/main" val="28284394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1B802CA-85C8-4804-989B-FEB30493C1FA}"/>
              </a:ext>
            </a:extLst>
          </p:cNvPr>
          <p:cNvSpPr>
            <a:spLocks noGrp="1" noChangeArrowheads="1"/>
          </p:cNvSpPr>
          <p:nvPr>
            <p:ph type="title"/>
          </p:nvPr>
        </p:nvSpPr>
        <p:spPr/>
        <p:txBody>
          <a:bodyPr>
            <a:normAutofit/>
          </a:bodyPr>
          <a:lstStyle/>
          <a:p>
            <a:pPr algn="ctr" eaLnBrk="1" hangingPunct="1">
              <a:defRPr/>
            </a:pPr>
            <a:r>
              <a:rPr lang="en-US" sz="4000"/>
              <a:t>Participation Guidelines Form</a:t>
            </a:r>
          </a:p>
        </p:txBody>
      </p:sp>
      <p:sp>
        <p:nvSpPr>
          <p:cNvPr id="6" name="Rectangle 3">
            <a:extLst>
              <a:ext uri="{FF2B5EF4-FFF2-40B4-BE49-F238E27FC236}">
                <a16:creationId xmlns:a16="http://schemas.microsoft.com/office/drawing/2014/main" id="{EA0DF97B-6693-4818-9850-7ACCBE4F4121}"/>
              </a:ext>
            </a:extLst>
          </p:cNvPr>
          <p:cNvSpPr>
            <a:spLocks noGrp="1" noChangeArrowheads="1"/>
          </p:cNvSpPr>
          <p:nvPr>
            <p:ph type="body" sz="quarter" idx="11"/>
          </p:nvPr>
        </p:nvSpPr>
        <p:spPr/>
        <p:txBody>
          <a:bodyPr vert="horz" lIns="91440" tIns="45720" rIns="91440" bIns="45720" rtlCol="0" anchor="t">
            <a:normAutofit fontScale="77500" lnSpcReduction="20000"/>
          </a:bodyPr>
          <a:lstStyle/>
          <a:p>
            <a:pPr>
              <a:lnSpc>
                <a:spcPct val="130000"/>
              </a:lnSpc>
              <a:spcBef>
                <a:spcPts val="0"/>
              </a:spcBef>
            </a:pPr>
            <a:r>
              <a:rPr lang="en-US" sz="2600"/>
              <a:t>An </a:t>
            </a:r>
            <a:r>
              <a:rPr lang="en-US" sz="2600" b="1"/>
              <a:t>administrator</a:t>
            </a:r>
            <a:r>
              <a:rPr lang="en-US" sz="2600"/>
              <a:t> must sign each completed Participation Guidelines form. </a:t>
            </a:r>
          </a:p>
          <a:p>
            <a:pPr lvl="1">
              <a:lnSpc>
                <a:spcPct val="130000"/>
              </a:lnSpc>
              <a:spcBef>
                <a:spcPts val="0"/>
              </a:spcBef>
              <a:buFont typeface="Calibri" panose="020F0502020204030204" pitchFamily="34" charset="0"/>
              <a:buChar char="-"/>
            </a:pPr>
            <a:r>
              <a:rPr lang="en-US" sz="2600"/>
              <a:t>The administrator should be the person who oversees the IEP process and student instructional programs. </a:t>
            </a:r>
            <a:endParaRPr lang="en-US" sz="2600">
              <a:cs typeface="Calibri"/>
            </a:endParaRPr>
          </a:p>
          <a:p>
            <a:pPr lvl="1">
              <a:lnSpc>
                <a:spcPct val="130000"/>
              </a:lnSpc>
              <a:spcBef>
                <a:spcPts val="0"/>
              </a:spcBef>
              <a:buFont typeface="Calibri" panose="020F0502020204030204" pitchFamily="34" charset="0"/>
              <a:buChar char="-"/>
            </a:pPr>
            <a:r>
              <a:rPr lang="en-US" sz="2600">
                <a:ea typeface="+mn-lt"/>
                <a:cs typeface="+mn-lt"/>
              </a:rPr>
              <a:t>The sending school administrator must sign these forms, as the sending districts is always responsible for developing the IEP of the student, and DLM participation decisions are made by the IEP team.</a:t>
            </a:r>
          </a:p>
          <a:p>
            <a:pPr lvl="1">
              <a:lnSpc>
                <a:spcPct val="130000"/>
              </a:lnSpc>
              <a:spcBef>
                <a:spcPts val="0"/>
              </a:spcBef>
              <a:buFont typeface="Calibri" panose="020F0502020204030204" pitchFamily="34" charset="0"/>
              <a:buChar char="-"/>
            </a:pPr>
            <a:r>
              <a:rPr lang="en-US" sz="2600" i="1"/>
              <a:t>A teacher may not sign the Participation Guidelines forms.</a:t>
            </a:r>
            <a:endParaRPr lang="en-US" sz="2600" i="1">
              <a:cs typeface="Calibri"/>
            </a:endParaRPr>
          </a:p>
          <a:p>
            <a:pPr>
              <a:lnSpc>
                <a:spcPct val="130000"/>
              </a:lnSpc>
              <a:spcBef>
                <a:spcPts val="0"/>
              </a:spcBef>
            </a:pPr>
            <a:r>
              <a:rPr lang="en-US" sz="2600"/>
              <a:t>A signed copy of the Participation Guidelines form must be placed in the student’s confidential cumulative folder.</a:t>
            </a:r>
            <a:endParaRPr lang="en-US" sz="2600">
              <a:cs typeface="Calibri"/>
            </a:endParaRPr>
          </a:p>
          <a:p>
            <a:pPr>
              <a:lnSpc>
                <a:spcPct val="130000"/>
              </a:lnSpc>
              <a:spcBef>
                <a:spcPts val="0"/>
              </a:spcBef>
            </a:pPr>
            <a:r>
              <a:rPr lang="en-US" sz="2600"/>
              <a:t>The Participation Guidelines form will remain in district, and may be reviewed during an IEP meeting, audit or NJDOE visit.</a:t>
            </a:r>
            <a:endParaRPr lang="en-US" sz="2600">
              <a:cs typeface="Calibri"/>
            </a:endParaRPr>
          </a:p>
        </p:txBody>
      </p:sp>
      <p:sp>
        <p:nvSpPr>
          <p:cNvPr id="5" name="Slide Number Placeholder 4">
            <a:extLst>
              <a:ext uri="{FF2B5EF4-FFF2-40B4-BE49-F238E27FC236}">
                <a16:creationId xmlns:a16="http://schemas.microsoft.com/office/drawing/2014/main" id="{3C7B5815-C399-45B5-8098-51495A384023}"/>
              </a:ext>
            </a:extLst>
          </p:cNvPr>
          <p:cNvSpPr>
            <a:spLocks noGrp="1"/>
          </p:cNvSpPr>
          <p:nvPr>
            <p:ph type="sldNum" sz="quarter" idx="10"/>
          </p:nvPr>
        </p:nvSpPr>
        <p:spPr/>
        <p:txBody>
          <a:bodyPr/>
          <a:lstStyle/>
          <a:p>
            <a:fld id="{CD5C70A5-9411-4B11-A0DB-D49D3D849901}" type="slidenum">
              <a:rPr lang="en-US" smtClean="0"/>
              <a:pPr/>
              <a:t>18</a:t>
            </a:fld>
            <a:endParaRPr lang="en-US"/>
          </a:p>
        </p:txBody>
      </p:sp>
    </p:spTree>
    <p:extLst>
      <p:ext uri="{BB962C8B-B14F-4D97-AF65-F5344CB8AC3E}">
        <p14:creationId xmlns:p14="http://schemas.microsoft.com/office/powerpoint/2010/main" val="252327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C6CBA69-6C48-4049-9049-DCF40526D637}"/>
              </a:ext>
            </a:extLst>
          </p:cNvPr>
          <p:cNvSpPr>
            <a:spLocks noGrp="1" noChangeArrowheads="1"/>
          </p:cNvSpPr>
          <p:nvPr>
            <p:ph type="title"/>
          </p:nvPr>
        </p:nvSpPr>
        <p:spPr/>
        <p:txBody>
          <a:bodyPr/>
          <a:lstStyle/>
          <a:p>
            <a:r>
              <a:rPr lang="en-US"/>
              <a:t>A Note on Participation Decisions</a:t>
            </a:r>
          </a:p>
        </p:txBody>
      </p:sp>
      <p:sp>
        <p:nvSpPr>
          <p:cNvPr id="6" name="Rectangle 3">
            <a:extLst>
              <a:ext uri="{FF2B5EF4-FFF2-40B4-BE49-F238E27FC236}">
                <a16:creationId xmlns:a16="http://schemas.microsoft.com/office/drawing/2014/main" id="{C0702F0C-78B0-48A3-A675-AFFE3494554C}"/>
              </a:ext>
            </a:extLst>
          </p:cNvPr>
          <p:cNvSpPr>
            <a:spLocks noGrp="1" noChangeArrowheads="1"/>
          </p:cNvSpPr>
          <p:nvPr>
            <p:ph type="body" sz="quarter" idx="11"/>
          </p:nvPr>
        </p:nvSpPr>
        <p:spPr/>
        <p:txBody>
          <a:bodyPr>
            <a:normAutofit fontScale="70000" lnSpcReduction="20000"/>
          </a:bodyPr>
          <a:lstStyle/>
          <a:p>
            <a:r>
              <a:rPr lang="en-US"/>
              <a:t>Students with the most significant intellectual disabilities may only take one state assessment per each content area (ELA, mathematics, or science).</a:t>
            </a:r>
          </a:p>
          <a:p>
            <a:pPr lvl="1"/>
            <a:r>
              <a:rPr lang="en-US"/>
              <a:t>A student may not take the general assessment and an alternate assessment in the same content area.</a:t>
            </a:r>
          </a:p>
          <a:p>
            <a:r>
              <a:rPr lang="en-US"/>
              <a:t>Typically, a student takes an alternate assessment in each content area.</a:t>
            </a:r>
          </a:p>
          <a:p>
            <a:r>
              <a:rPr lang="en-US"/>
              <a:t>Rarely, a student participates in an alternate assessment in one/some content area(s) and the general assessment with accommodations in the other content area(s). </a:t>
            </a:r>
          </a:p>
          <a:p>
            <a:pPr lvl="1"/>
            <a:r>
              <a:rPr lang="en-US"/>
              <a:t>For example, student takes ELA alternate assessment/DLM but takes math and science general assessment.</a:t>
            </a:r>
          </a:p>
        </p:txBody>
      </p:sp>
      <p:sp>
        <p:nvSpPr>
          <p:cNvPr id="5" name="Slide Number Placeholder 4">
            <a:extLst>
              <a:ext uri="{FF2B5EF4-FFF2-40B4-BE49-F238E27FC236}">
                <a16:creationId xmlns:a16="http://schemas.microsoft.com/office/drawing/2014/main" id="{8E2111F2-093C-4AE8-9941-0F7968A5A166}"/>
              </a:ext>
            </a:extLst>
          </p:cNvPr>
          <p:cNvSpPr>
            <a:spLocks noGrp="1"/>
          </p:cNvSpPr>
          <p:nvPr>
            <p:ph type="sldNum" sz="quarter" idx="10"/>
          </p:nvPr>
        </p:nvSpPr>
        <p:spPr/>
        <p:txBody>
          <a:bodyPr/>
          <a:lstStyle/>
          <a:p>
            <a:fld id="{CD5C70A5-9411-4B11-A0DB-D49D3D849901}" type="slidenum">
              <a:rPr lang="en-US" smtClean="0"/>
              <a:pPr/>
              <a:t>19</a:t>
            </a:fld>
            <a:endParaRPr lang="en-US"/>
          </a:p>
        </p:txBody>
      </p:sp>
    </p:spTree>
    <p:extLst>
      <p:ext uri="{BB962C8B-B14F-4D97-AF65-F5344CB8AC3E}">
        <p14:creationId xmlns:p14="http://schemas.microsoft.com/office/powerpoint/2010/main" val="273545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dirty="0"/>
              <a:t>Table of Contents</a:t>
            </a:r>
            <a:endParaRPr lang="en-US" sz="4000" dirty="0">
              <a:latin typeface="Bell MT" panose="02020503060305020303" pitchFamily="18" charset="0"/>
            </a:endParaRPr>
          </a:p>
        </p:txBody>
      </p:sp>
      <p:sp>
        <p:nvSpPr>
          <p:cNvPr id="6" name="Slide Number Placeholder 5"/>
          <p:cNvSpPr>
            <a:spLocks noGrp="1"/>
          </p:cNvSpPr>
          <p:nvPr>
            <p:ph type="sldNum" sz="quarter" idx="10"/>
          </p:nvPr>
        </p:nvSpPr>
        <p:spPr/>
        <p:txBody>
          <a:bodyPr/>
          <a:lstStyle/>
          <a:p>
            <a:fld id="{CD5C70A5-9411-4B11-A0DB-D49D3D849901}" type="slidenum">
              <a:rPr lang="en-US" smtClean="0"/>
              <a:t>2</a:t>
            </a:fld>
            <a:endParaRPr lang="en-US"/>
          </a:p>
        </p:txBody>
      </p:sp>
      <p:graphicFrame>
        <p:nvGraphicFramePr>
          <p:cNvPr id="3" name="Content Placeholder 2">
            <a:extLst>
              <a:ext uri="{FF2B5EF4-FFF2-40B4-BE49-F238E27FC236}">
                <a16:creationId xmlns:a16="http://schemas.microsoft.com/office/drawing/2014/main" id="{4F98E8D6-05F2-480B-96C7-FE452B326214}"/>
              </a:ext>
            </a:extLst>
          </p:cNvPr>
          <p:cNvGraphicFramePr>
            <a:graphicFrameLocks noGrp="1"/>
          </p:cNvGraphicFramePr>
          <p:nvPr>
            <p:ph idx="4294967295"/>
            <p:extLst>
              <p:ext uri="{D42A27DB-BD31-4B8C-83A1-F6EECF244321}">
                <p14:modId xmlns:p14="http://schemas.microsoft.com/office/powerpoint/2010/main" val="3514583481"/>
              </p:ext>
            </p:extLst>
          </p:nvPr>
        </p:nvGraphicFramePr>
        <p:xfrm>
          <a:off x="1661208" y="1126475"/>
          <a:ext cx="8177048" cy="4617720"/>
        </p:xfrm>
        <a:graphic>
          <a:graphicData uri="http://schemas.openxmlformats.org/drawingml/2006/table">
            <a:tbl>
              <a:tblPr firstRow="1" bandRow="1">
                <a:tableStyleId>{5DA37D80-6434-44D0-A028-1B22A696006F}</a:tableStyleId>
              </a:tblPr>
              <a:tblGrid>
                <a:gridCol w="6096000">
                  <a:extLst>
                    <a:ext uri="{9D8B030D-6E8A-4147-A177-3AD203B41FA5}">
                      <a16:colId xmlns:a16="http://schemas.microsoft.com/office/drawing/2014/main" val="2387547143"/>
                    </a:ext>
                  </a:extLst>
                </a:gridCol>
                <a:gridCol w="2081048">
                  <a:extLst>
                    <a:ext uri="{9D8B030D-6E8A-4147-A177-3AD203B41FA5}">
                      <a16:colId xmlns:a16="http://schemas.microsoft.com/office/drawing/2014/main" val="2465040229"/>
                    </a:ext>
                  </a:extLst>
                </a:gridCol>
              </a:tblGrid>
              <a:tr h="370840">
                <a:tc>
                  <a:txBody>
                    <a:bodyPr/>
                    <a:lstStyle/>
                    <a:p>
                      <a:r>
                        <a:rPr lang="en-US" dirty="0"/>
                        <a:t>Topic:</a:t>
                      </a:r>
                    </a:p>
                  </a:txBody>
                  <a:tcPr/>
                </a:tc>
                <a:tc>
                  <a:txBody>
                    <a:bodyPr/>
                    <a:lstStyle/>
                    <a:p>
                      <a:r>
                        <a:rPr lang="en-US"/>
                        <a:t>Found on Slide(s):</a:t>
                      </a:r>
                    </a:p>
                  </a:txBody>
                  <a:tcPr/>
                </a:tc>
                <a:extLst>
                  <a:ext uri="{0D108BD9-81ED-4DB2-BD59-A6C34878D82A}">
                    <a16:rowId xmlns:a16="http://schemas.microsoft.com/office/drawing/2014/main" val="1267386242"/>
                  </a:ext>
                </a:extLst>
              </a:tr>
              <a:tr h="370840">
                <a:tc>
                  <a:txBody>
                    <a:bodyPr/>
                    <a:lstStyle/>
                    <a:p>
                      <a:r>
                        <a:rPr lang="en-US" sz="1800" b="1" dirty="0"/>
                        <a:t>Purpose of Presentation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Slide 3</a:t>
                      </a:r>
                    </a:p>
                  </a:txBody>
                  <a:tcPr/>
                </a:tc>
                <a:extLst>
                  <a:ext uri="{0D108BD9-81ED-4DB2-BD59-A6C34878D82A}">
                    <a16:rowId xmlns:a16="http://schemas.microsoft.com/office/drawing/2014/main" val="2841990924"/>
                  </a:ext>
                </a:extLst>
              </a:tr>
              <a:tr h="370840">
                <a:tc>
                  <a:txBody>
                    <a:bodyPr/>
                    <a:lstStyle/>
                    <a:p>
                      <a:r>
                        <a:rPr lang="en-US" sz="1800" b="1" dirty="0"/>
                        <a:t>Basic New Jersey DLM Information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Slides 4–10</a:t>
                      </a:r>
                    </a:p>
                  </a:txBody>
                  <a:tcPr/>
                </a:tc>
                <a:extLst>
                  <a:ext uri="{0D108BD9-81ED-4DB2-BD59-A6C34878D82A}">
                    <a16:rowId xmlns:a16="http://schemas.microsoft.com/office/drawing/2014/main" val="3009282549"/>
                  </a:ext>
                </a:extLst>
              </a:tr>
              <a:tr h="370840">
                <a:tc>
                  <a:txBody>
                    <a:bodyPr/>
                    <a:lstStyle/>
                    <a:p>
                      <a:r>
                        <a:rPr lang="en-US" sz="1800" b="1" dirty="0"/>
                        <a:t>Kite Portal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Slides 11–12</a:t>
                      </a:r>
                    </a:p>
                  </a:txBody>
                  <a:tcPr/>
                </a:tc>
                <a:extLst>
                  <a:ext uri="{0D108BD9-81ED-4DB2-BD59-A6C34878D82A}">
                    <a16:rowId xmlns:a16="http://schemas.microsoft.com/office/drawing/2014/main" val="870021212"/>
                  </a:ext>
                </a:extLst>
              </a:tr>
              <a:tr h="370840">
                <a:tc>
                  <a:txBody>
                    <a:bodyPr/>
                    <a:lstStyle/>
                    <a:p>
                      <a:r>
                        <a:rPr lang="en-US" sz="1800" b="1" dirty="0"/>
                        <a:t>Student Participation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13–20</a:t>
                      </a:r>
                    </a:p>
                  </a:txBody>
                  <a:tcPr/>
                </a:tc>
                <a:extLst>
                  <a:ext uri="{0D108BD9-81ED-4DB2-BD59-A6C34878D82A}">
                    <a16:rowId xmlns:a16="http://schemas.microsoft.com/office/drawing/2014/main" val="3655489703"/>
                  </a:ext>
                </a:extLst>
              </a:tr>
              <a:tr h="370840">
                <a:tc>
                  <a:txBody>
                    <a:bodyPr/>
                    <a:lstStyle/>
                    <a:p>
                      <a:r>
                        <a:rPr lang="en-US" sz="1800" b="1" dirty="0"/>
                        <a:t>Grade-Level Policies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21–28</a:t>
                      </a:r>
                    </a:p>
                  </a:txBody>
                  <a:tcPr/>
                </a:tc>
                <a:extLst>
                  <a:ext uri="{0D108BD9-81ED-4DB2-BD59-A6C34878D82A}">
                    <a16:rowId xmlns:a16="http://schemas.microsoft.com/office/drawing/2014/main" val="1203905517"/>
                  </a:ext>
                </a:extLst>
              </a:tr>
              <a:tr h="370840">
                <a:tc>
                  <a:txBody>
                    <a:bodyPr/>
                    <a:lstStyle/>
                    <a:p>
                      <a:r>
                        <a:rPr lang="en-US" sz="1800" b="1" dirty="0"/>
                        <a:t>District Level Roles and Responsibilities </a:t>
                      </a:r>
                      <a:endParaRPr lang="en-US" b="1" dirty="0"/>
                    </a:p>
                  </a:txBody>
                  <a:tcPr/>
                </a:tc>
                <a:tc>
                  <a:txBody>
                    <a:bodyPr/>
                    <a:lstStyle/>
                    <a:p>
                      <a:r>
                        <a:rPr lang="en-US" sz="1800" dirty="0"/>
                        <a:t>Slides 29–32</a:t>
                      </a:r>
                      <a:endParaRPr lang="en-US" dirty="0"/>
                    </a:p>
                  </a:txBody>
                  <a:tcPr/>
                </a:tc>
                <a:extLst>
                  <a:ext uri="{0D108BD9-81ED-4DB2-BD59-A6C34878D82A}">
                    <a16:rowId xmlns:a16="http://schemas.microsoft.com/office/drawing/2014/main" val="3797066296"/>
                  </a:ext>
                </a:extLst>
              </a:tr>
              <a:tr h="370840">
                <a:tc>
                  <a:txBody>
                    <a:bodyPr/>
                    <a:lstStyle/>
                    <a:p>
                      <a:r>
                        <a:rPr lang="en-US" sz="1800" b="1" dirty="0"/>
                        <a:t>District and School Assessment Coordinator Responsibilities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33-49</a:t>
                      </a:r>
                    </a:p>
                  </a:txBody>
                  <a:tcPr/>
                </a:tc>
                <a:extLst>
                  <a:ext uri="{0D108BD9-81ED-4DB2-BD59-A6C34878D82A}">
                    <a16:rowId xmlns:a16="http://schemas.microsoft.com/office/drawing/2014/main" val="2533596113"/>
                  </a:ext>
                </a:extLst>
              </a:tr>
              <a:tr h="370840">
                <a:tc>
                  <a:txBody>
                    <a:bodyPr/>
                    <a:lstStyle/>
                    <a:p>
                      <a:r>
                        <a:rPr lang="en-US" sz="1800" b="1" dirty="0"/>
                        <a:t>Student Surveys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50-51</a:t>
                      </a:r>
                    </a:p>
                  </a:txBody>
                  <a:tcPr/>
                </a:tc>
                <a:extLst>
                  <a:ext uri="{0D108BD9-81ED-4DB2-BD59-A6C34878D82A}">
                    <a16:rowId xmlns:a16="http://schemas.microsoft.com/office/drawing/2014/main" val="194812575"/>
                  </a:ext>
                </a:extLst>
              </a:tr>
              <a:tr h="370840">
                <a:tc>
                  <a:txBody>
                    <a:bodyPr/>
                    <a:lstStyle/>
                    <a:p>
                      <a:r>
                        <a:rPr lang="en-US" sz="1800" b="1" dirty="0"/>
                        <a:t>School Preparation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52-56</a:t>
                      </a:r>
                    </a:p>
                  </a:txBody>
                  <a:tcPr/>
                </a:tc>
                <a:extLst>
                  <a:ext uri="{0D108BD9-81ED-4DB2-BD59-A6C34878D82A}">
                    <a16:rowId xmlns:a16="http://schemas.microsoft.com/office/drawing/2014/main" val="3464825189"/>
                  </a:ext>
                </a:extLst>
              </a:tr>
              <a:tr h="370840">
                <a:tc>
                  <a:txBody>
                    <a:bodyPr/>
                    <a:lstStyle/>
                    <a:p>
                      <a:r>
                        <a:rPr lang="en-US" sz="1800" b="1" dirty="0"/>
                        <a:t>More Information and Phone Contacts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Slides 57-62</a:t>
                      </a:r>
                    </a:p>
                  </a:txBody>
                  <a:tcPr/>
                </a:tc>
                <a:extLst>
                  <a:ext uri="{0D108BD9-81ED-4DB2-BD59-A6C34878D82A}">
                    <a16:rowId xmlns:a16="http://schemas.microsoft.com/office/drawing/2014/main" val="3622109613"/>
                  </a:ext>
                </a:extLst>
              </a:tr>
            </a:tbl>
          </a:graphicData>
        </a:graphic>
      </p:graphicFrame>
    </p:spTree>
    <p:extLst>
      <p:ext uri="{BB962C8B-B14F-4D97-AF65-F5344CB8AC3E}">
        <p14:creationId xmlns:p14="http://schemas.microsoft.com/office/powerpoint/2010/main" val="311330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IEP Documentation and Participation</a:t>
            </a:r>
          </a:p>
        </p:txBody>
      </p:sp>
      <p:sp>
        <p:nvSpPr>
          <p:cNvPr id="5" name="Content Placeholder 4"/>
          <p:cNvSpPr>
            <a:spLocks noGrp="1"/>
          </p:cNvSpPr>
          <p:nvPr>
            <p:ph type="body" sz="quarter" idx="11"/>
          </p:nvPr>
        </p:nvSpPr>
        <p:spPr>
          <a:noFill/>
        </p:spPr>
        <p:txBody>
          <a:bodyPr vert="horz" lIns="91440" tIns="45720" rIns="91440" bIns="45720" rtlCol="0" anchor="t">
            <a:normAutofit/>
          </a:bodyPr>
          <a:lstStyle/>
          <a:p>
            <a:r>
              <a:rPr lang="en-US" dirty="0"/>
              <a:t>Most IEPs were updated last year for 2023-2024.</a:t>
            </a:r>
          </a:p>
          <a:p>
            <a:r>
              <a:rPr lang="en-US" dirty="0"/>
              <a:t>Any reference to the DLM and/or “alternate assessment” is acceptable. </a:t>
            </a:r>
          </a:p>
          <a:p>
            <a:r>
              <a:rPr lang="en-US" dirty="0"/>
              <a:t>If an IEP needs to be updated related to state assessments, please do so immediately.</a:t>
            </a:r>
          </a:p>
        </p:txBody>
      </p:sp>
      <p:sp>
        <p:nvSpPr>
          <p:cNvPr id="3" name="Slide Number Placeholder 2"/>
          <p:cNvSpPr>
            <a:spLocks noGrp="1"/>
          </p:cNvSpPr>
          <p:nvPr>
            <p:ph type="sldNum" sz="quarter" idx="10"/>
          </p:nvPr>
        </p:nvSpPr>
        <p:spPr/>
        <p:txBody>
          <a:bodyPr/>
          <a:lstStyle/>
          <a:p>
            <a:pPr>
              <a:defRPr/>
            </a:pPr>
            <a:fld id="{83A249B5-6FA8-4428-A5B8-F13C5E07DA93}" type="slidenum">
              <a:rPr lang="en-US" smtClean="0"/>
              <a:pPr>
                <a:defRPr/>
              </a:pPr>
              <a:t>20</a:t>
            </a:fld>
            <a:endParaRPr lang="en-US"/>
          </a:p>
        </p:txBody>
      </p:sp>
    </p:spTree>
    <p:extLst>
      <p:ext uri="{BB962C8B-B14F-4D97-AF65-F5344CB8AC3E}">
        <p14:creationId xmlns:p14="http://schemas.microsoft.com/office/powerpoint/2010/main" val="41421822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Grade-Level Policies</a:t>
            </a:r>
          </a:p>
        </p:txBody>
      </p:sp>
      <p:sp>
        <p:nvSpPr>
          <p:cNvPr id="6" name="Slide Number Placeholder 5"/>
          <p:cNvSpPr>
            <a:spLocks noGrp="1"/>
          </p:cNvSpPr>
          <p:nvPr>
            <p:ph type="sldNum" sz="quarter" idx="12"/>
          </p:nvPr>
        </p:nvSpPr>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D5C70A5-9411-4B11-A0DB-D49D3D849901}" type="slidenum">
              <a:rPr lang="en-US" smtClean="0">
                <a:solidFill>
                  <a:schemeClr val="bg1"/>
                </a:solidFill>
              </a:rPr>
              <a:pPr algn="r"/>
              <a:t>21</a:t>
            </a:fld>
            <a:endParaRPr lang="en-US">
              <a:solidFill>
                <a:schemeClr val="bg1"/>
              </a:solidFill>
            </a:endParaRPr>
          </a:p>
        </p:txBody>
      </p:sp>
    </p:spTree>
    <p:extLst>
      <p:ext uri="{BB962C8B-B14F-4D97-AF65-F5344CB8AC3E}">
        <p14:creationId xmlns:p14="http://schemas.microsoft.com/office/powerpoint/2010/main" val="189115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5B10-A111-423E-AAB8-4B3BB4AEE2C1}"/>
              </a:ext>
            </a:extLst>
          </p:cNvPr>
          <p:cNvSpPr>
            <a:spLocks noGrp="1"/>
          </p:cNvSpPr>
          <p:nvPr>
            <p:ph type="title"/>
          </p:nvPr>
        </p:nvSpPr>
        <p:spPr>
          <a:xfrm>
            <a:off x="1239424" y="235678"/>
            <a:ext cx="10096959" cy="747579"/>
          </a:xfrm>
        </p:spPr>
        <p:txBody>
          <a:bodyPr/>
          <a:lstStyle/>
          <a:p>
            <a:r>
              <a:rPr lang="en-US" sz="3600"/>
              <a:t>English Language Learners (ELLs) and the ELA DLM Assessment</a:t>
            </a:r>
          </a:p>
        </p:txBody>
      </p:sp>
      <p:sp>
        <p:nvSpPr>
          <p:cNvPr id="3" name="Content Placeholder 2">
            <a:extLst>
              <a:ext uri="{FF2B5EF4-FFF2-40B4-BE49-F238E27FC236}">
                <a16:creationId xmlns:a16="http://schemas.microsoft.com/office/drawing/2014/main" id="{CF170144-6C4C-479A-BEA2-6C34D8B5EA3C}"/>
              </a:ext>
            </a:extLst>
          </p:cNvPr>
          <p:cNvSpPr>
            <a:spLocks noGrp="1"/>
          </p:cNvSpPr>
          <p:nvPr>
            <p:ph type="body" sz="quarter" idx="11"/>
          </p:nvPr>
        </p:nvSpPr>
        <p:spPr/>
        <p:txBody>
          <a:bodyPr vert="horz" lIns="91440" tIns="45720" rIns="822960" bIns="45720" rtlCol="0" anchor="t">
            <a:normAutofit lnSpcReduction="10000"/>
          </a:bodyPr>
          <a:lstStyle/>
          <a:p>
            <a:pPr marL="0" indent="0">
              <a:buNone/>
            </a:pPr>
            <a:r>
              <a:rPr lang="en-US" dirty="0"/>
              <a:t>Grades 3 to 12:</a:t>
            </a:r>
          </a:p>
          <a:p>
            <a:r>
              <a:rPr lang="en-US" sz="3200" dirty="0">
                <a:latin typeface="Palatino Linotype"/>
              </a:rPr>
              <a:t>If a student entered the United States after June 1 of the calendar year prior to the test administration and is currently enrolled in a language assistance program, this ELL student is exempt from taking the DLM ELA assessment.</a:t>
            </a:r>
          </a:p>
          <a:p>
            <a:r>
              <a:rPr lang="en-US" sz="3200" dirty="0"/>
              <a:t>Students must still participate in all other applicable DLM assessments.</a:t>
            </a:r>
          </a:p>
        </p:txBody>
      </p:sp>
      <p:sp>
        <p:nvSpPr>
          <p:cNvPr id="5" name="Slide Number Placeholder 4">
            <a:extLst>
              <a:ext uri="{FF2B5EF4-FFF2-40B4-BE49-F238E27FC236}">
                <a16:creationId xmlns:a16="http://schemas.microsoft.com/office/drawing/2014/main" id="{3F7866DC-DA72-4129-B5D1-FCC1F7B18734}"/>
              </a:ext>
            </a:extLst>
          </p:cNvPr>
          <p:cNvSpPr>
            <a:spLocks noGrp="1"/>
          </p:cNvSpPr>
          <p:nvPr>
            <p:ph type="sldNum" sz="quarter" idx="10"/>
          </p:nvPr>
        </p:nvSpPr>
        <p:spPr/>
        <p:txBody>
          <a:bodyPr/>
          <a:lstStyle/>
          <a:p>
            <a:fld id="{CD5C70A5-9411-4B11-A0DB-D49D3D849901}" type="slidenum">
              <a:rPr lang="en-US" smtClean="0"/>
              <a:pPr/>
              <a:t>22</a:t>
            </a:fld>
            <a:endParaRPr lang="en-US"/>
          </a:p>
        </p:txBody>
      </p:sp>
    </p:spTree>
    <p:extLst>
      <p:ext uri="{BB962C8B-B14F-4D97-AF65-F5344CB8AC3E}">
        <p14:creationId xmlns:p14="http://schemas.microsoft.com/office/powerpoint/2010/main" val="275282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Retained Students</a:t>
            </a:r>
          </a:p>
        </p:txBody>
      </p:sp>
      <p:sp>
        <p:nvSpPr>
          <p:cNvPr id="3" name="Content Placeholder 2"/>
          <p:cNvSpPr>
            <a:spLocks noGrp="1"/>
          </p:cNvSpPr>
          <p:nvPr>
            <p:ph type="body" sz="quarter" idx="11"/>
          </p:nvPr>
        </p:nvSpPr>
        <p:spPr/>
        <p:txBody>
          <a:bodyPr>
            <a:normAutofit fontScale="70000" lnSpcReduction="20000"/>
          </a:bodyPr>
          <a:lstStyle/>
          <a:p>
            <a:pPr>
              <a:lnSpc>
                <a:spcPct val="120000"/>
              </a:lnSpc>
              <a:spcBef>
                <a:spcPts val="0"/>
              </a:spcBef>
            </a:pPr>
            <a:r>
              <a:rPr lang="en-US"/>
              <a:t>Retained students will take applicable DLM assessments in their current grade, even if they took DLM in the same grade-level last year. </a:t>
            </a:r>
          </a:p>
          <a:p>
            <a:pPr lvl="1">
              <a:lnSpc>
                <a:spcPct val="120000"/>
              </a:lnSpc>
              <a:buFont typeface="Calibri" panose="020F0502020204030204" pitchFamily="34" charset="0"/>
              <a:buChar char="-"/>
            </a:pPr>
            <a:r>
              <a:rPr lang="en-US"/>
              <a:t>Students in grades 3, 4, 6, 7, will take only ELA and math.</a:t>
            </a:r>
          </a:p>
          <a:p>
            <a:pPr lvl="1">
              <a:lnSpc>
                <a:spcPct val="120000"/>
              </a:lnSpc>
              <a:buFont typeface="Calibri" panose="020F0502020204030204" pitchFamily="34" charset="0"/>
              <a:buChar char="-"/>
            </a:pPr>
            <a:r>
              <a:rPr lang="en-US"/>
              <a:t>Students in grades 5, 8 and 11 will take ELA, math, and science. </a:t>
            </a:r>
          </a:p>
          <a:p>
            <a:pPr>
              <a:lnSpc>
                <a:spcPct val="120000"/>
              </a:lnSpc>
              <a:spcBef>
                <a:spcPts val="0"/>
              </a:spcBef>
            </a:pPr>
            <a:r>
              <a:rPr lang="en-US"/>
              <a:t>Students in grade 11 who took the DLM and received a performance level on their individual student score report for ELA, math, and science do not take the DLM test again.</a:t>
            </a:r>
          </a:p>
          <a:p>
            <a:pPr lvl="1">
              <a:lnSpc>
                <a:spcPct val="120000"/>
              </a:lnSpc>
              <a:buFont typeface="Calibri" panose="020F0502020204030204" pitchFamily="34" charset="0"/>
              <a:buChar char="-"/>
            </a:pPr>
            <a:r>
              <a:rPr lang="en-US"/>
              <a:t>This is true regardless of the test result, as score report results on the high school DLM do not affect the ability to graduate.</a:t>
            </a:r>
          </a:p>
        </p:txBody>
      </p:sp>
      <p:sp>
        <p:nvSpPr>
          <p:cNvPr id="4" name="Slide Number Placeholder 3"/>
          <p:cNvSpPr>
            <a:spLocks noGrp="1"/>
          </p:cNvSpPr>
          <p:nvPr>
            <p:ph type="sldNum" sz="quarter" idx="10"/>
          </p:nvPr>
        </p:nvSpPr>
        <p:spPr/>
        <p:txBody>
          <a:bodyPr/>
          <a:lstStyle/>
          <a:p>
            <a:pPr>
              <a:defRPr/>
            </a:pPr>
            <a:fld id="{83A249B5-6FA8-4428-A5B8-F13C5E07DA93}" type="slidenum">
              <a:rPr lang="en-US" smtClean="0"/>
              <a:pPr>
                <a:defRPr/>
              </a:pPr>
              <a:t>23</a:t>
            </a:fld>
            <a:endParaRPr lang="en-US"/>
          </a:p>
        </p:txBody>
      </p:sp>
    </p:spTree>
    <p:extLst>
      <p:ext uri="{BB962C8B-B14F-4D97-AF65-F5344CB8AC3E}">
        <p14:creationId xmlns:p14="http://schemas.microsoft.com/office/powerpoint/2010/main" val="201977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1333960" y="235678"/>
            <a:ext cx="10096959" cy="747579"/>
          </a:xfrm>
        </p:spPr>
        <p:txBody>
          <a:bodyPr/>
          <a:lstStyle/>
          <a:p>
            <a:r>
              <a:rPr lang="en-US" sz="3200" dirty="0"/>
              <a:t>Students Who Did Not Test in Grade 11 During Spring 2022 Administration</a:t>
            </a:r>
          </a:p>
        </p:txBody>
      </p:sp>
      <p:sp>
        <p:nvSpPr>
          <p:cNvPr id="25603" name="Rectangle 3"/>
          <p:cNvSpPr>
            <a:spLocks noGrp="1" noChangeArrowheads="1"/>
          </p:cNvSpPr>
          <p:nvPr>
            <p:ph type="body" sz="quarter" idx="11"/>
          </p:nvPr>
        </p:nvSpPr>
        <p:spPr/>
        <p:txBody>
          <a:bodyPr/>
          <a:lstStyle/>
          <a:p>
            <a:pPr marL="0" indent="0">
              <a:buNone/>
            </a:pPr>
            <a:r>
              <a:rPr lang="en-US" dirty="0"/>
              <a:t>Current grade 12 students who did not participate in the spring 2023 administration of the DLM when in grade 11 are encouraged, but not required, to participate in the spring 2024 administration. </a:t>
            </a:r>
          </a:p>
        </p:txBody>
      </p:sp>
      <p:sp>
        <p:nvSpPr>
          <p:cNvPr id="2" name="Slide Number Placeholder 1"/>
          <p:cNvSpPr>
            <a:spLocks noGrp="1"/>
          </p:cNvSpPr>
          <p:nvPr>
            <p:ph type="sldNum" sz="quarter" idx="10"/>
          </p:nvPr>
        </p:nvSpPr>
        <p:spPr/>
        <p:txBody>
          <a:bodyPr/>
          <a:lstStyle/>
          <a:p>
            <a:fld id="{83A249B5-6FA8-4428-A5B8-F13C5E07DA93}" type="slidenum">
              <a:rPr lang="en-US" smtClean="0"/>
              <a:pPr/>
              <a:t>24</a:t>
            </a:fld>
            <a:endParaRPr lang="en-US"/>
          </a:p>
        </p:txBody>
      </p:sp>
    </p:spTree>
    <p:extLst>
      <p:ext uri="{BB962C8B-B14F-4D97-AF65-F5344CB8AC3E}">
        <p14:creationId xmlns:p14="http://schemas.microsoft.com/office/powerpoint/2010/main" val="3101833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Students Sent Out of State</a:t>
            </a:r>
          </a:p>
        </p:txBody>
      </p:sp>
      <p:sp>
        <p:nvSpPr>
          <p:cNvPr id="7" name="Content Placeholder 6"/>
          <p:cNvSpPr>
            <a:spLocks noGrp="1"/>
          </p:cNvSpPr>
          <p:nvPr>
            <p:ph type="body" sz="quarter" idx="11"/>
          </p:nvPr>
        </p:nvSpPr>
        <p:spPr/>
        <p:txBody>
          <a:bodyPr>
            <a:normAutofit fontScale="55000" lnSpcReduction="20000"/>
          </a:bodyPr>
          <a:lstStyle/>
          <a:p>
            <a:r>
              <a:rPr lang="en-US"/>
              <a:t>When a student’s home district is paying tuition for the student to attend a school outside of New Jersey, determine the following:</a:t>
            </a:r>
          </a:p>
          <a:p>
            <a:r>
              <a:rPr lang="en-US"/>
              <a:t>Is the out-of-state school administering the DLM?</a:t>
            </a:r>
          </a:p>
          <a:p>
            <a:pPr lvl="1"/>
            <a:r>
              <a:rPr lang="en-US"/>
              <a:t>If the answer is “yes.” the NJ student must participate in the DLM. The student’s teacher at the attending school will administer the DLM.</a:t>
            </a:r>
          </a:p>
          <a:p>
            <a:r>
              <a:rPr lang="en-US"/>
              <a:t>Is the state where the student attends school administering a different alternate assessment?</a:t>
            </a:r>
          </a:p>
          <a:p>
            <a:pPr lvl="1"/>
            <a:r>
              <a:rPr lang="en-US"/>
              <a:t>If the answer is “yes,” this student will not test at all but must be added to the home school’s DLM enrollment and roster files. They count as a non-participant in the accountability reports.</a:t>
            </a:r>
          </a:p>
          <a:p>
            <a:r>
              <a:rPr lang="en-US"/>
              <a:t>Is the out-of-state placement a neighboring state, and can the sending district send someone to administer the DLM?</a:t>
            </a:r>
          </a:p>
          <a:p>
            <a:pPr lvl="1"/>
            <a:r>
              <a:rPr lang="en-US"/>
              <a:t>If the answer is “yes,” the student will participate in the DLM.</a:t>
            </a:r>
          </a:p>
        </p:txBody>
      </p:sp>
      <p:sp>
        <p:nvSpPr>
          <p:cNvPr id="2" name="Slide Number Placeholder 1"/>
          <p:cNvSpPr>
            <a:spLocks noGrp="1"/>
          </p:cNvSpPr>
          <p:nvPr>
            <p:ph type="sldNum" sz="quarter" idx="10"/>
          </p:nvPr>
        </p:nvSpPr>
        <p:spPr/>
        <p:txBody>
          <a:bodyPr/>
          <a:lstStyle/>
          <a:p>
            <a:fld id="{83A249B5-6FA8-4428-A5B8-F13C5E07DA93}" type="slidenum">
              <a:rPr lang="en-US" smtClean="0"/>
              <a:pPr/>
              <a:t>25</a:t>
            </a:fld>
            <a:endParaRPr lang="en-US"/>
          </a:p>
        </p:txBody>
      </p:sp>
    </p:spTree>
    <p:extLst>
      <p:ext uri="{BB962C8B-B14F-4D97-AF65-F5344CB8AC3E}">
        <p14:creationId xmlns:p14="http://schemas.microsoft.com/office/powerpoint/2010/main" val="3963395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4277-D3EF-48AF-9554-A28916170AC2}"/>
              </a:ext>
            </a:extLst>
          </p:cNvPr>
          <p:cNvSpPr>
            <a:spLocks noGrp="1"/>
          </p:cNvSpPr>
          <p:nvPr>
            <p:ph type="title"/>
          </p:nvPr>
        </p:nvSpPr>
        <p:spPr/>
        <p:txBody>
          <a:bodyPr/>
          <a:lstStyle/>
          <a:p>
            <a:pPr algn="ctr"/>
            <a:r>
              <a:rPr lang="en-US" sz="4800" dirty="0"/>
              <a:t>Homebound and Medical Facilities</a:t>
            </a:r>
          </a:p>
        </p:txBody>
      </p:sp>
      <p:sp>
        <p:nvSpPr>
          <p:cNvPr id="3" name="Text Placeholder 2">
            <a:extLst>
              <a:ext uri="{FF2B5EF4-FFF2-40B4-BE49-F238E27FC236}">
                <a16:creationId xmlns:a16="http://schemas.microsoft.com/office/drawing/2014/main" id="{EB94674E-924B-48CB-BCFD-99C172EC89C2}"/>
              </a:ext>
            </a:extLst>
          </p:cNvPr>
          <p:cNvSpPr>
            <a:spLocks noGrp="1"/>
          </p:cNvSpPr>
          <p:nvPr>
            <p:ph type="body" idx="1"/>
          </p:nvPr>
        </p:nvSpPr>
        <p:spPr>
          <a:xfrm>
            <a:off x="155441" y="1320300"/>
            <a:ext cx="5876390" cy="823912"/>
          </a:xfrm>
        </p:spPr>
        <p:txBody>
          <a:bodyPr>
            <a:normAutofit/>
          </a:bodyPr>
          <a:lstStyle/>
          <a:p>
            <a:pPr algn="ctr"/>
            <a:r>
              <a:rPr lang="en-US" sz="3200" dirty="0"/>
              <a:t>Can Participate</a:t>
            </a:r>
          </a:p>
        </p:txBody>
      </p:sp>
      <p:sp>
        <p:nvSpPr>
          <p:cNvPr id="4" name="Content Placeholder 3">
            <a:extLst>
              <a:ext uri="{FF2B5EF4-FFF2-40B4-BE49-F238E27FC236}">
                <a16:creationId xmlns:a16="http://schemas.microsoft.com/office/drawing/2014/main" id="{0830829E-4F93-47CC-AFEA-695433E14C2C}"/>
              </a:ext>
            </a:extLst>
          </p:cNvPr>
          <p:cNvSpPr>
            <a:spLocks noGrp="1"/>
          </p:cNvSpPr>
          <p:nvPr>
            <p:ph sz="half" idx="2"/>
          </p:nvPr>
        </p:nvSpPr>
        <p:spPr/>
        <p:txBody>
          <a:bodyPr rIns="365760">
            <a:normAutofit fontScale="92500" lnSpcReduction="10000"/>
          </a:bodyPr>
          <a:lstStyle/>
          <a:p>
            <a:pPr marL="0" indent="0">
              <a:buNone/>
            </a:pPr>
            <a:r>
              <a:rPr lang="en-US" dirty="0"/>
              <a:t>If a student is ill and </a:t>
            </a:r>
            <a:r>
              <a:rPr lang="en-US" b="1" dirty="0"/>
              <a:t>is receiving instruction</a:t>
            </a:r>
            <a:r>
              <a:rPr lang="en-US" dirty="0"/>
              <a:t> at home or in a medical facility, and the district can provide:</a:t>
            </a:r>
          </a:p>
          <a:p>
            <a:r>
              <a:rPr lang="en-US" sz="1800" dirty="0"/>
              <a:t>A certified test administrator with a login ID and password;</a:t>
            </a:r>
          </a:p>
          <a:p>
            <a:r>
              <a:rPr lang="en-US" sz="1800" dirty="0"/>
              <a:t>A laptop or tablet that has the Kite application installed; and</a:t>
            </a:r>
          </a:p>
          <a:p>
            <a:r>
              <a:rPr lang="en-US" sz="1800" dirty="0"/>
              <a:t>A secure network connection, then the student will participate in the DLM computer-based assessment.</a:t>
            </a:r>
          </a:p>
        </p:txBody>
      </p:sp>
      <p:sp>
        <p:nvSpPr>
          <p:cNvPr id="5" name="Text Placeholder 4">
            <a:extLst>
              <a:ext uri="{FF2B5EF4-FFF2-40B4-BE49-F238E27FC236}">
                <a16:creationId xmlns:a16="http://schemas.microsoft.com/office/drawing/2014/main" id="{4404F4A7-3480-461A-8556-ABC733909830}"/>
              </a:ext>
            </a:extLst>
          </p:cNvPr>
          <p:cNvSpPr>
            <a:spLocks noGrp="1"/>
          </p:cNvSpPr>
          <p:nvPr>
            <p:ph type="body" idx="13"/>
          </p:nvPr>
        </p:nvSpPr>
        <p:spPr>
          <a:xfrm>
            <a:off x="6145878" y="1280767"/>
            <a:ext cx="5876390" cy="823912"/>
          </a:xfrm>
        </p:spPr>
        <p:txBody>
          <a:bodyPr>
            <a:normAutofit/>
          </a:bodyPr>
          <a:lstStyle/>
          <a:p>
            <a:pPr algn="ctr"/>
            <a:r>
              <a:rPr lang="en-US" sz="3200" dirty="0"/>
              <a:t>Unable to Participate</a:t>
            </a:r>
          </a:p>
        </p:txBody>
      </p:sp>
      <p:sp>
        <p:nvSpPr>
          <p:cNvPr id="6" name="Content Placeholder 5">
            <a:extLst>
              <a:ext uri="{FF2B5EF4-FFF2-40B4-BE49-F238E27FC236}">
                <a16:creationId xmlns:a16="http://schemas.microsoft.com/office/drawing/2014/main" id="{93C05312-FBE4-4A36-9E04-78267B1BA785}"/>
              </a:ext>
            </a:extLst>
          </p:cNvPr>
          <p:cNvSpPr>
            <a:spLocks noGrp="1"/>
          </p:cNvSpPr>
          <p:nvPr>
            <p:ph sz="half" idx="14"/>
          </p:nvPr>
        </p:nvSpPr>
        <p:spPr/>
        <p:txBody>
          <a:bodyPr rIns="274320">
            <a:normAutofit fontScale="70000" lnSpcReduction="20000"/>
          </a:bodyPr>
          <a:lstStyle/>
          <a:p>
            <a:pPr marL="0" indent="0">
              <a:buNone/>
            </a:pPr>
            <a:r>
              <a:rPr lang="en-US" sz="2800" dirty="0"/>
              <a:t>If a student is ill and is </a:t>
            </a:r>
            <a:r>
              <a:rPr lang="en-US" sz="2800" b="1" dirty="0"/>
              <a:t>not receiving instruction </a:t>
            </a:r>
            <a:r>
              <a:rPr lang="en-US" sz="2800" dirty="0"/>
              <a:t>at home or in a medical facility, the student will not participate in the DLM.</a:t>
            </a:r>
          </a:p>
          <a:p>
            <a:r>
              <a:rPr lang="en-US" dirty="0"/>
              <a:t>A student might not be receiving instruction due to a medically fragile state, persistent vegetative state (PVS), attendance at a psychiatric facility, etc.</a:t>
            </a:r>
          </a:p>
          <a:p>
            <a:r>
              <a:rPr lang="en-US" dirty="0"/>
              <a:t>This student must be added to the DLM enrollment and roster files. </a:t>
            </a:r>
          </a:p>
          <a:p>
            <a:r>
              <a:rPr lang="en-US" dirty="0"/>
              <a:t>DTCs should utilize exit code 11 for these students. </a:t>
            </a:r>
          </a:p>
        </p:txBody>
      </p:sp>
      <p:sp>
        <p:nvSpPr>
          <p:cNvPr id="8" name="Slide Number Placeholder 7">
            <a:extLst>
              <a:ext uri="{FF2B5EF4-FFF2-40B4-BE49-F238E27FC236}">
                <a16:creationId xmlns:a16="http://schemas.microsoft.com/office/drawing/2014/main" id="{E9DBCABE-9845-44E3-81B0-5CFB6FBB0C05}"/>
              </a:ext>
            </a:extLst>
          </p:cNvPr>
          <p:cNvSpPr>
            <a:spLocks noGrp="1"/>
          </p:cNvSpPr>
          <p:nvPr>
            <p:ph type="sldNum" sz="quarter" idx="12"/>
          </p:nvPr>
        </p:nvSpPr>
        <p:spPr/>
        <p:txBody>
          <a:bodyPr/>
          <a:lstStyle/>
          <a:p>
            <a:fld id="{CD5C70A5-9411-4B11-A0DB-D49D3D849901}" type="slidenum">
              <a:rPr lang="en-US" smtClean="0"/>
              <a:pPr/>
              <a:t>26</a:t>
            </a:fld>
            <a:endParaRPr lang="en-US"/>
          </a:p>
        </p:txBody>
      </p:sp>
      <p:cxnSp>
        <p:nvCxnSpPr>
          <p:cNvPr id="10" name="Straight Connector 9">
            <a:extLst>
              <a:ext uri="{FF2B5EF4-FFF2-40B4-BE49-F238E27FC236}">
                <a16:creationId xmlns:a16="http://schemas.microsoft.com/office/drawing/2014/main" id="{2D6701AC-F201-4A86-AE62-8ED1BCB0CEFB}"/>
              </a:ext>
              <a:ext uri="{C183D7F6-B498-43B3-948B-1728B52AA6E4}">
                <adec:decorative xmlns:adec="http://schemas.microsoft.com/office/drawing/2017/decorative" val="1"/>
              </a:ext>
            </a:extLst>
          </p:cNvPr>
          <p:cNvCxnSpPr/>
          <p:nvPr/>
        </p:nvCxnSpPr>
        <p:spPr>
          <a:xfrm>
            <a:off x="5994398" y="1289269"/>
            <a:ext cx="0" cy="490833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6D748AB-B4D8-4817-B997-C6181190CB4B}"/>
              </a:ext>
              <a:ext uri="{C183D7F6-B498-43B3-948B-1728B52AA6E4}">
                <adec:decorative xmlns:adec="http://schemas.microsoft.com/office/drawing/2017/decorative" val="1"/>
              </a:ext>
            </a:extLst>
          </p:cNvPr>
          <p:cNvCxnSpPr>
            <a:cxnSpLocks/>
          </p:cNvCxnSpPr>
          <p:nvPr/>
        </p:nvCxnSpPr>
        <p:spPr>
          <a:xfrm flipV="1">
            <a:off x="409903" y="2125558"/>
            <a:ext cx="11498318" cy="1865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564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6841" y="235678"/>
            <a:ext cx="10096959" cy="747579"/>
          </a:xfrm>
        </p:spPr>
        <p:txBody>
          <a:bodyPr/>
          <a:lstStyle/>
          <a:p>
            <a:r>
              <a:rPr lang="en-US" sz="3600" dirty="0"/>
              <a:t>Testing of Students Receiving Instruction in Unapproved Schools (1 of 2)</a:t>
            </a:r>
          </a:p>
        </p:txBody>
      </p:sp>
      <p:sp>
        <p:nvSpPr>
          <p:cNvPr id="5" name="Content Placeholder 4"/>
          <p:cNvSpPr>
            <a:spLocks noGrp="1"/>
          </p:cNvSpPr>
          <p:nvPr>
            <p:ph type="body" sz="quarter" idx="11"/>
          </p:nvPr>
        </p:nvSpPr>
        <p:spPr/>
        <p:txBody>
          <a:bodyPr>
            <a:normAutofit fontScale="92500" lnSpcReduction="10000"/>
          </a:bodyPr>
          <a:lstStyle/>
          <a:p>
            <a:r>
              <a:rPr lang="en-US"/>
              <a:t>Students with the most significant intellectual disabilities whose IEP team determines participation in the DLM is appropriate must be tested.</a:t>
            </a:r>
          </a:p>
          <a:p>
            <a:r>
              <a:rPr lang="en-US"/>
              <a:t>The sending district must send a test administrator to the unapproved school to administer the test.</a:t>
            </a:r>
          </a:p>
          <a:p>
            <a:r>
              <a:rPr lang="en-US"/>
              <a:t>The sending district must provide a test administrator with a login ID and password and a laptop or tablet that has the Kite application installed.</a:t>
            </a:r>
          </a:p>
        </p:txBody>
      </p:sp>
      <p:sp>
        <p:nvSpPr>
          <p:cNvPr id="3" name="Slide Number Placeholder 2"/>
          <p:cNvSpPr>
            <a:spLocks noGrp="1"/>
          </p:cNvSpPr>
          <p:nvPr>
            <p:ph type="sldNum" sz="quarter" idx="10"/>
          </p:nvPr>
        </p:nvSpPr>
        <p:spPr/>
        <p:txBody>
          <a:bodyPr/>
          <a:lstStyle/>
          <a:p>
            <a:fld id="{83A249B5-6FA8-4428-A5B8-F13C5E07DA93}" type="slidenum">
              <a:rPr lang="en-US" smtClean="0"/>
              <a:pPr/>
              <a:t>27</a:t>
            </a:fld>
            <a:endParaRPr lang="en-US"/>
          </a:p>
        </p:txBody>
      </p:sp>
    </p:spTree>
    <p:extLst>
      <p:ext uri="{BB962C8B-B14F-4D97-AF65-F5344CB8AC3E}">
        <p14:creationId xmlns:p14="http://schemas.microsoft.com/office/powerpoint/2010/main" val="3389654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9424" y="243749"/>
            <a:ext cx="10096959" cy="747579"/>
          </a:xfrm>
        </p:spPr>
        <p:txBody>
          <a:bodyPr>
            <a:noAutofit/>
          </a:bodyPr>
          <a:lstStyle/>
          <a:p>
            <a:r>
              <a:rPr lang="en-US" sz="3600" dirty="0"/>
              <a:t>Testing of Students Receiving Instruction in Unapproved Schools (2 of 2)</a:t>
            </a:r>
          </a:p>
        </p:txBody>
      </p:sp>
      <p:sp>
        <p:nvSpPr>
          <p:cNvPr id="5" name="Content Placeholder 4"/>
          <p:cNvSpPr>
            <a:spLocks noGrp="1"/>
          </p:cNvSpPr>
          <p:nvPr>
            <p:ph type="body" sz="quarter" idx="11"/>
          </p:nvPr>
        </p:nvSpPr>
        <p:spPr/>
        <p:txBody>
          <a:bodyPr>
            <a:normAutofit fontScale="70000" lnSpcReduction="20000"/>
          </a:bodyPr>
          <a:lstStyle/>
          <a:p>
            <a:r>
              <a:rPr lang="en-US"/>
              <a:t>The student’s special education teacher at the private school must assist the sending district educator during the DLM administration. This ensures the student is working with a familiar instructor and that the student receives the appropriate supports based on their needs.</a:t>
            </a:r>
          </a:p>
          <a:p>
            <a:r>
              <a:rPr lang="en-US"/>
              <a:t>The First Contact survey and Personal Needs and Preferences Profile will be completed by the sending district; however, district staff must confer with the attending school to ensure accurate survey responses.</a:t>
            </a:r>
          </a:p>
          <a:p>
            <a:r>
              <a:rPr lang="en-US"/>
              <a:t>Manipulatives will be provided by the attending school. The sending district may need to assist in the provision of necessary materials.</a:t>
            </a:r>
          </a:p>
        </p:txBody>
      </p:sp>
      <p:sp>
        <p:nvSpPr>
          <p:cNvPr id="3" name="Slide Number Placeholder 2"/>
          <p:cNvSpPr>
            <a:spLocks noGrp="1"/>
          </p:cNvSpPr>
          <p:nvPr>
            <p:ph type="sldNum" sz="quarter" idx="10"/>
          </p:nvPr>
        </p:nvSpPr>
        <p:spPr/>
        <p:txBody>
          <a:bodyPr/>
          <a:lstStyle/>
          <a:p>
            <a:pPr>
              <a:defRPr/>
            </a:pPr>
            <a:fld id="{83A249B5-6FA8-4428-A5B8-F13C5E07DA93}" type="slidenum">
              <a:rPr lang="en-US" smtClean="0"/>
              <a:pPr>
                <a:defRPr/>
              </a:pPr>
              <a:t>28</a:t>
            </a:fld>
            <a:endParaRPr lang="en-US"/>
          </a:p>
        </p:txBody>
      </p:sp>
    </p:spTree>
    <p:extLst>
      <p:ext uri="{BB962C8B-B14F-4D97-AF65-F5344CB8AC3E}">
        <p14:creationId xmlns:p14="http://schemas.microsoft.com/office/powerpoint/2010/main" val="291436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a:t>District-Level Roles and Responsibilities</a:t>
            </a:r>
          </a:p>
        </p:txBody>
      </p:sp>
      <p:sp>
        <p:nvSpPr>
          <p:cNvPr id="3" name="Slide Number Placeholder 2"/>
          <p:cNvSpPr>
            <a:spLocks noGrp="1"/>
          </p:cNvSpPr>
          <p:nvPr>
            <p:ph type="sldNum" sz="quarter" idx="12"/>
          </p:nvPr>
        </p:nvSpPr>
        <p:spPr>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D5C70A5-9411-4B11-A0DB-D49D3D849901}" type="slidenum">
              <a:rPr lang="en-US" smtClean="0">
                <a:solidFill>
                  <a:schemeClr val="bg1"/>
                </a:solidFill>
              </a:rPr>
              <a:pPr algn="r">
                <a:defRPr/>
              </a:pPr>
              <a:t>29</a:t>
            </a:fld>
            <a:endParaRPr lang="en-US" dirty="0">
              <a:solidFill>
                <a:schemeClr val="bg1"/>
              </a:solidFill>
            </a:endParaRPr>
          </a:p>
        </p:txBody>
      </p:sp>
    </p:spTree>
    <p:extLst>
      <p:ext uri="{BB962C8B-B14F-4D97-AF65-F5344CB8AC3E}">
        <p14:creationId xmlns:p14="http://schemas.microsoft.com/office/powerpoint/2010/main" val="302650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Guidelines</a:t>
            </a:r>
          </a:p>
        </p:txBody>
      </p:sp>
      <p:sp>
        <p:nvSpPr>
          <p:cNvPr id="4" name="Text Placeholder 3"/>
          <p:cNvSpPr>
            <a:spLocks noGrp="1"/>
          </p:cNvSpPr>
          <p:nvPr>
            <p:ph type="body" sz="quarter" idx="11"/>
          </p:nvPr>
        </p:nvSpPr>
        <p:spPr/>
        <p:txBody>
          <a:bodyPr>
            <a:normAutofit fontScale="70000" lnSpcReduction="20000"/>
          </a:bodyPr>
          <a:lstStyle/>
          <a:p>
            <a:r>
              <a:rPr lang="en-US"/>
              <a:t>This presentation’s purpose is to:</a:t>
            </a:r>
          </a:p>
          <a:p>
            <a:pPr lvl="1"/>
            <a:r>
              <a:rPr lang="en-US"/>
              <a:t>Assist districts, particularly assessment coordinators, in preparing for the Dynamic Learning Maps (DLM) spring assessment.</a:t>
            </a:r>
          </a:p>
          <a:p>
            <a:pPr lvl="1"/>
            <a:r>
              <a:rPr lang="en-US"/>
              <a:t>Communicate basic information on the DLM and the role and responsibilities of District and School Assessment Coordinators.</a:t>
            </a:r>
          </a:p>
          <a:p>
            <a:r>
              <a:rPr lang="en-US"/>
              <a:t>Guidelines:</a:t>
            </a:r>
          </a:p>
          <a:p>
            <a:pPr lvl="1"/>
            <a:r>
              <a:rPr lang="en-US"/>
              <a:t>Please review this presentation with all appropriate staff in your district and ensure that all required tasks are completed.</a:t>
            </a:r>
          </a:p>
          <a:p>
            <a:pPr lvl="1"/>
            <a:r>
              <a:rPr lang="en-US"/>
              <a:t>Additional presentations for Assessment Coordinators and teachers serving as Test Administrators, and Data Managers are also available on the </a:t>
            </a:r>
            <a:br>
              <a:rPr lang="en-US"/>
            </a:br>
            <a:r>
              <a:rPr lang="en-US"/>
              <a:t>NJ DLM website.</a:t>
            </a:r>
          </a:p>
        </p:txBody>
      </p:sp>
      <p:sp>
        <p:nvSpPr>
          <p:cNvPr id="3" name="Slide Number Placeholder 2"/>
          <p:cNvSpPr>
            <a:spLocks noGrp="1"/>
          </p:cNvSpPr>
          <p:nvPr>
            <p:ph type="sldNum" sz="quarter" idx="10"/>
          </p:nvPr>
        </p:nvSpPr>
        <p:spPr/>
        <p:txBody>
          <a:bodyPr/>
          <a:lstStyle/>
          <a:p>
            <a:fld id="{CD5C70A5-9411-4B11-A0DB-D49D3D849901}" type="slidenum">
              <a:rPr lang="en-US" smtClean="0"/>
              <a:pPr/>
              <a:t>3</a:t>
            </a:fld>
            <a:endParaRPr lang="en-US"/>
          </a:p>
        </p:txBody>
      </p:sp>
    </p:spTree>
    <p:extLst>
      <p:ext uri="{BB962C8B-B14F-4D97-AF65-F5344CB8AC3E}">
        <p14:creationId xmlns:p14="http://schemas.microsoft.com/office/powerpoint/2010/main" val="3321661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(1 of 3)</a:t>
            </a:r>
          </a:p>
        </p:txBody>
      </p:sp>
      <p:sp>
        <p:nvSpPr>
          <p:cNvPr id="3" name="Content Placeholder 2"/>
          <p:cNvSpPr>
            <a:spLocks noGrp="1"/>
          </p:cNvSpPr>
          <p:nvPr>
            <p:ph type="body" sz="quarter" idx="11"/>
          </p:nvPr>
        </p:nvSpPr>
        <p:spPr/>
        <p:txBody>
          <a:bodyPr>
            <a:normAutofit fontScale="47500" lnSpcReduction="20000"/>
          </a:bodyPr>
          <a:lstStyle/>
          <a:p>
            <a:r>
              <a:rPr lang="en-US" dirty="0"/>
              <a:t>There are three types of DLM district-level roles:</a:t>
            </a:r>
          </a:p>
          <a:p>
            <a:pPr lvl="1"/>
            <a:r>
              <a:rPr lang="en-US" dirty="0"/>
              <a:t>Assessment Coordinator</a:t>
            </a:r>
          </a:p>
          <a:p>
            <a:pPr lvl="2"/>
            <a:r>
              <a:rPr lang="en-US" dirty="0"/>
              <a:t>also referred to as “District Test Coordinator”</a:t>
            </a:r>
          </a:p>
          <a:p>
            <a:pPr lvl="1"/>
            <a:r>
              <a:rPr lang="en-US" dirty="0"/>
              <a:t>Technology Representative</a:t>
            </a:r>
          </a:p>
          <a:p>
            <a:pPr lvl="1"/>
            <a:r>
              <a:rPr lang="en-US" dirty="0"/>
              <a:t>Data Manager</a:t>
            </a:r>
          </a:p>
          <a:p>
            <a:r>
              <a:rPr lang="en-US" dirty="0"/>
              <a:t>The Chief School Administrator must assign district administrators or specialized professionals to the three DLM district-level roles.</a:t>
            </a:r>
          </a:p>
          <a:p>
            <a:pPr lvl="1"/>
            <a:r>
              <a:rPr lang="en-US" dirty="0"/>
              <a:t>For example, Principals, Director of Guidance, Director of Special Education, Information (IT) Specialist, etc.</a:t>
            </a:r>
          </a:p>
          <a:p>
            <a:r>
              <a:rPr lang="en-US" dirty="0"/>
              <a:t>These roles may not be assigned to teachers, support staff, non-professional staff, etc.</a:t>
            </a:r>
          </a:p>
          <a:p>
            <a:r>
              <a:rPr lang="en-US" dirty="0"/>
              <a:t>Only </a:t>
            </a:r>
            <a:r>
              <a:rPr lang="en-US" b="1" dirty="0"/>
              <a:t>two</a:t>
            </a:r>
            <a:r>
              <a:rPr lang="en-US" dirty="0"/>
              <a:t> staff may have the District Test Coordinator role designation in Educator Portal per district. </a:t>
            </a:r>
          </a:p>
        </p:txBody>
      </p:sp>
      <p:sp>
        <p:nvSpPr>
          <p:cNvPr id="6" name="Slide Number Placeholder 5"/>
          <p:cNvSpPr>
            <a:spLocks noGrp="1"/>
          </p:cNvSpPr>
          <p:nvPr>
            <p:ph type="sldNum" sz="quarter" idx="10"/>
          </p:nvPr>
        </p:nvSpPr>
        <p:spPr/>
        <p:txBody>
          <a:bodyPr/>
          <a:lstStyle/>
          <a:p>
            <a:fld id="{83A249B5-6FA8-4428-A5B8-F13C5E07DA93}" type="slidenum">
              <a:rPr lang="en-US" smtClean="0"/>
              <a:pPr/>
              <a:t>30</a:t>
            </a:fld>
            <a:endParaRPr lang="en-US"/>
          </a:p>
        </p:txBody>
      </p:sp>
    </p:spTree>
    <p:extLst>
      <p:ext uri="{BB962C8B-B14F-4D97-AF65-F5344CB8AC3E}">
        <p14:creationId xmlns:p14="http://schemas.microsoft.com/office/powerpoint/2010/main" val="22087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98621"/>
            <a:ext cx="10096959" cy="747579"/>
          </a:xfrm>
        </p:spPr>
        <p:txBody>
          <a:bodyPr>
            <a:normAutofit/>
          </a:bodyPr>
          <a:lstStyle/>
          <a:p>
            <a:r>
              <a:rPr lang="en-US" dirty="0"/>
              <a:t>Roles and Responsibilities (2 of 3)	</a:t>
            </a:r>
          </a:p>
        </p:txBody>
      </p:sp>
      <p:sp>
        <p:nvSpPr>
          <p:cNvPr id="6" name="Slide Number Placeholder 5"/>
          <p:cNvSpPr>
            <a:spLocks noGrp="1"/>
          </p:cNvSpPr>
          <p:nvPr>
            <p:ph type="sldNum" sz="quarter" idx="10"/>
          </p:nvPr>
        </p:nvSpPr>
        <p:spPr/>
        <p:txBody>
          <a:bodyPr/>
          <a:lstStyle/>
          <a:p>
            <a:pPr>
              <a:defRPr/>
            </a:pPr>
            <a:fld id="{83A249B5-6FA8-4428-A5B8-F13C5E07DA93}" type="slidenum">
              <a:rPr lang="en-US" smtClean="0"/>
              <a:pPr>
                <a:defRPr/>
              </a:pPr>
              <a:t>31</a:t>
            </a:fld>
            <a:endParaRPr lang="en-US"/>
          </a:p>
        </p:txBody>
      </p:sp>
      <p:graphicFrame>
        <p:nvGraphicFramePr>
          <p:cNvPr id="7" name="Content Placeholder 6">
            <a:extLst>
              <a:ext uri="{FF2B5EF4-FFF2-40B4-BE49-F238E27FC236}">
                <a16:creationId xmlns:a16="http://schemas.microsoft.com/office/drawing/2014/main" id="{6430D9BF-2327-44E9-BA3B-A087190DBF0C}"/>
              </a:ext>
            </a:extLst>
          </p:cNvPr>
          <p:cNvGraphicFramePr>
            <a:graphicFrameLocks noGrp="1"/>
          </p:cNvGraphicFramePr>
          <p:nvPr>
            <p:ph sz="quarter" idx="4294967295"/>
            <p:extLst>
              <p:ext uri="{D42A27DB-BD31-4B8C-83A1-F6EECF244321}">
                <p14:modId xmlns:p14="http://schemas.microsoft.com/office/powerpoint/2010/main" val="3739371635"/>
              </p:ext>
            </p:extLst>
          </p:nvPr>
        </p:nvGraphicFramePr>
        <p:xfrm>
          <a:off x="805295" y="1515340"/>
          <a:ext cx="10352824" cy="4296460"/>
        </p:xfrm>
        <a:graphic>
          <a:graphicData uri="http://schemas.openxmlformats.org/drawingml/2006/table">
            <a:tbl>
              <a:tblPr firstRow="1" bandRow="1">
                <a:tableStyleId>{5DA37D80-6434-44D0-A028-1B22A696006F}</a:tableStyleId>
              </a:tblPr>
              <a:tblGrid>
                <a:gridCol w="2588206">
                  <a:extLst>
                    <a:ext uri="{9D8B030D-6E8A-4147-A177-3AD203B41FA5}">
                      <a16:colId xmlns:a16="http://schemas.microsoft.com/office/drawing/2014/main" val="2036407227"/>
                    </a:ext>
                  </a:extLst>
                </a:gridCol>
                <a:gridCol w="2588206">
                  <a:extLst>
                    <a:ext uri="{9D8B030D-6E8A-4147-A177-3AD203B41FA5}">
                      <a16:colId xmlns:a16="http://schemas.microsoft.com/office/drawing/2014/main" val="3298348682"/>
                    </a:ext>
                  </a:extLst>
                </a:gridCol>
                <a:gridCol w="2588206">
                  <a:extLst>
                    <a:ext uri="{9D8B030D-6E8A-4147-A177-3AD203B41FA5}">
                      <a16:colId xmlns:a16="http://schemas.microsoft.com/office/drawing/2014/main" val="1673247524"/>
                    </a:ext>
                  </a:extLst>
                </a:gridCol>
                <a:gridCol w="2588206">
                  <a:extLst>
                    <a:ext uri="{9D8B030D-6E8A-4147-A177-3AD203B41FA5}">
                      <a16:colId xmlns:a16="http://schemas.microsoft.com/office/drawing/2014/main" val="423567091"/>
                    </a:ext>
                  </a:extLst>
                </a:gridCol>
              </a:tblGrid>
              <a:tr h="293640">
                <a:tc>
                  <a:txBody>
                    <a:bodyPr/>
                    <a:lstStyle/>
                    <a:p>
                      <a:pPr algn="ctr"/>
                      <a:r>
                        <a:rPr lang="en-US" sz="1400" dirty="0"/>
                        <a:t>Role </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en-US" sz="1400"/>
                        <a:t>Educator Portal Role Name</a:t>
                      </a:r>
                    </a:p>
                  </a:txBody>
                  <a:tcPr marL="98378" marR="98378"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en-US" sz="1400"/>
                        <a:t>Responsibility</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en-US" sz="1400"/>
                        <a:t>Relevant Resources</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45361461"/>
                  </a:ext>
                </a:extLst>
              </a:tr>
              <a:tr h="1074461">
                <a:tc>
                  <a:txBody>
                    <a:bodyPr/>
                    <a:lstStyle/>
                    <a:p>
                      <a:r>
                        <a:rPr lang="en-US" sz="1200" dirty="0"/>
                        <a:t>Assessment Coordinator </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200" dirty="0"/>
                        <a:t>District Test Coordinator (DTC) for district-Level</a:t>
                      </a:r>
                    </a:p>
                    <a:p>
                      <a:pPr marL="171450" indent="-171450" algn="l">
                        <a:buFont typeface="Arial" panose="020B0604020202020204" pitchFamily="34" charset="0"/>
                        <a:buChar char="•"/>
                      </a:pPr>
                      <a:r>
                        <a:rPr lang="en-US" sz="1200" dirty="0"/>
                        <a:t>Building Test Coordinator (BTC) at individual school level</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Oversees and assists teachers in their roles including conducting training, answering questions, and monitoring all aspects of testing</a:t>
                      </a:r>
                    </a:p>
                    <a:p>
                      <a:pPr algn="l"/>
                      <a:endParaRPr lang="en-US" sz="1200"/>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See DLM site for required Assessment Coordinator manual and other necessary documents</a:t>
                      </a:r>
                    </a:p>
                    <a:p>
                      <a:endParaRPr lang="en-US" sz="1200"/>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271588615"/>
                  </a:ext>
                </a:extLst>
              </a:tr>
              <a:tr h="1094481">
                <a:tc>
                  <a:txBody>
                    <a:bodyPr/>
                    <a:lstStyle/>
                    <a:p>
                      <a:r>
                        <a:rPr lang="en-US" sz="1200"/>
                        <a:t>Technology Representative </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182880" indent="0" algn="l">
                        <a:buFont typeface="Arial" panose="020B0604020202020204" pitchFamily="34" charset="0"/>
                        <a:buNone/>
                      </a:pPr>
                      <a:r>
                        <a:rPr lang="en-US" sz="1200" dirty="0"/>
                        <a:t>District User (DUS)</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Oversees computer and other technology device components to ensure district technology readiness and implementation (IT staff)</a:t>
                      </a:r>
                    </a:p>
                    <a:p>
                      <a:pPr algn="l"/>
                      <a:endParaRPr lang="en-US" sz="1200" dirty="0"/>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See DLM site for Technology Specifications manual and other necessary documents</a:t>
                      </a:r>
                    </a:p>
                    <a:p>
                      <a:endParaRPr lang="en-US" sz="1200"/>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470113778"/>
                  </a:ext>
                </a:extLst>
              </a:tr>
              <a:tr h="1728479">
                <a:tc>
                  <a:txBody>
                    <a:bodyPr/>
                    <a:lstStyle/>
                    <a:p>
                      <a:r>
                        <a:rPr lang="en-US" sz="1200"/>
                        <a:t>Data Manager </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182880" indent="0" algn="l">
                        <a:buFont typeface="Arial" panose="020B0604020202020204" pitchFamily="34" charset="0"/>
                        <a:buNone/>
                      </a:pPr>
                      <a:r>
                        <a:rPr lang="en-US" sz="1200" dirty="0"/>
                        <a:t>District Test Coordinator (DTC)</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lvl="0" algn="l">
                        <a:lnSpc>
                          <a:spcPct val="120000"/>
                        </a:lnSpc>
                        <a:buFont typeface="Calibri" panose="020F0502020204030204" pitchFamily="34" charset="0"/>
                        <a:buNone/>
                      </a:pPr>
                      <a:r>
                        <a:rPr lang="en-US" sz="1200" dirty="0"/>
                        <a:t>District administrator who collects and delivers all necessary data files to DLM including User, Enrollment, and Roster files</a:t>
                      </a:r>
                    </a:p>
                    <a:p>
                      <a:pPr lvl="0" algn="l">
                        <a:lnSpc>
                          <a:spcPct val="120000"/>
                        </a:lnSpc>
                        <a:buFont typeface="Calibri" panose="020F0502020204030204" pitchFamily="34" charset="0"/>
                        <a:buNone/>
                      </a:pPr>
                      <a:r>
                        <a:rPr lang="en-US" sz="1200" dirty="0"/>
                        <a:t>Reviews and updates accurate data records for all testing purposes</a:t>
                      </a:r>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DLM site for Data Management manual and other necessary documents</a:t>
                      </a:r>
                    </a:p>
                    <a:p>
                      <a:endParaRPr lang="en-US" sz="1200" dirty="0"/>
                    </a:p>
                  </a:txBody>
                  <a:tcPr marL="98378" marR="9837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65613424"/>
                  </a:ext>
                </a:extLst>
              </a:tr>
            </a:tbl>
          </a:graphicData>
        </a:graphic>
      </p:graphicFrame>
    </p:spTree>
    <p:extLst>
      <p:ext uri="{BB962C8B-B14F-4D97-AF65-F5344CB8AC3E}">
        <p14:creationId xmlns:p14="http://schemas.microsoft.com/office/powerpoint/2010/main" val="4162856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Roles and Responsibilities (3 of 3)</a:t>
            </a:r>
            <a:endParaRPr lang="en-US" dirty="0"/>
          </a:p>
        </p:txBody>
      </p:sp>
      <p:sp>
        <p:nvSpPr>
          <p:cNvPr id="3" name="Content Placeholder 2"/>
          <p:cNvSpPr>
            <a:spLocks noGrp="1"/>
          </p:cNvSpPr>
          <p:nvPr>
            <p:ph type="body" sz="quarter" idx="11"/>
          </p:nvPr>
        </p:nvSpPr>
        <p:spPr/>
        <p:txBody>
          <a:bodyPr>
            <a:normAutofit fontScale="55000" lnSpcReduction="20000"/>
          </a:bodyPr>
          <a:lstStyle/>
          <a:p>
            <a:r>
              <a:rPr lang="en-US" dirty="0"/>
              <a:t>The fourth DLM role is the Test Administrator</a:t>
            </a:r>
          </a:p>
          <a:p>
            <a:r>
              <a:rPr lang="en-US" dirty="0"/>
              <a:t>Teachers instructing students with the most significant intellectual disabilities fulfill this role.</a:t>
            </a:r>
          </a:p>
          <a:p>
            <a:r>
              <a:rPr lang="en-US" dirty="0"/>
              <a:t>Responsibilities include:</a:t>
            </a:r>
          </a:p>
          <a:p>
            <a:pPr lvl="1"/>
            <a:r>
              <a:rPr lang="en-US" dirty="0"/>
              <a:t>Administering assessments to students</a:t>
            </a:r>
          </a:p>
          <a:p>
            <a:pPr lvl="1"/>
            <a:r>
              <a:rPr lang="en-US" dirty="0"/>
              <a:t>Completing the First Contact and Personal Needs and Preferences Profile for each student</a:t>
            </a:r>
          </a:p>
          <a:p>
            <a:pPr lvl="2"/>
            <a:r>
              <a:rPr lang="en-US" dirty="0"/>
              <a:t>These surveys collect information about the student’s skill levels, communication system, accessibility needs, etc.</a:t>
            </a:r>
          </a:p>
          <a:p>
            <a:pPr lvl="2"/>
            <a:r>
              <a:rPr lang="en-US" dirty="0"/>
              <a:t>Surveys cannot be completed online until February 2023; however, paper copies of the surveys may be produced.</a:t>
            </a:r>
          </a:p>
          <a:p>
            <a:pPr lvl="1"/>
            <a:r>
              <a:rPr lang="en-US" dirty="0"/>
              <a:t>Reviewing test administration manual, accessibility manual and other necessary documents</a:t>
            </a:r>
          </a:p>
        </p:txBody>
      </p:sp>
      <p:sp>
        <p:nvSpPr>
          <p:cNvPr id="6" name="Slide Number Placeholder 5"/>
          <p:cNvSpPr>
            <a:spLocks noGrp="1"/>
          </p:cNvSpPr>
          <p:nvPr>
            <p:ph type="sldNum" sz="quarter" idx="10"/>
          </p:nvPr>
        </p:nvSpPr>
        <p:spPr/>
        <p:txBody>
          <a:bodyPr/>
          <a:lstStyle/>
          <a:p>
            <a:fld id="{83A249B5-6FA8-4428-A5B8-F13C5E07DA93}" type="slidenum">
              <a:rPr lang="en-US" smtClean="0"/>
              <a:pPr/>
              <a:t>32</a:t>
            </a:fld>
            <a:endParaRPr lang="en-US"/>
          </a:p>
        </p:txBody>
      </p:sp>
    </p:spTree>
    <p:extLst>
      <p:ext uri="{BB962C8B-B14F-4D97-AF65-F5344CB8AC3E}">
        <p14:creationId xmlns:p14="http://schemas.microsoft.com/office/powerpoint/2010/main" val="182048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a:t>District and School Assessment Coordinators</a:t>
            </a:r>
          </a:p>
        </p:txBody>
      </p:sp>
      <p:sp>
        <p:nvSpPr>
          <p:cNvPr id="3" name="Slide Number Placeholder 2"/>
          <p:cNvSpPr>
            <a:spLocks noGrp="1"/>
          </p:cNvSpPr>
          <p:nvPr>
            <p:ph type="sldNum" sz="quarter" idx="12"/>
          </p:nvPr>
        </p:nvSpPr>
        <p:spPr>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D5C70A5-9411-4B11-A0DB-D49D3D849901}" type="slidenum">
              <a:rPr lang="en-US" smtClean="0">
                <a:solidFill>
                  <a:schemeClr val="bg1"/>
                </a:solidFill>
              </a:rPr>
              <a:pPr algn="r">
                <a:defRPr/>
              </a:pPr>
              <a:t>33</a:t>
            </a:fld>
            <a:endParaRPr lang="en-US" dirty="0">
              <a:solidFill>
                <a:schemeClr val="bg1"/>
              </a:solidFill>
            </a:endParaRPr>
          </a:p>
        </p:txBody>
      </p:sp>
    </p:spTree>
    <p:extLst>
      <p:ext uri="{BB962C8B-B14F-4D97-AF65-F5344CB8AC3E}">
        <p14:creationId xmlns:p14="http://schemas.microsoft.com/office/powerpoint/2010/main" val="2355713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36451-9535-4B3D-8E45-5AA88E0B4F14}"/>
              </a:ext>
            </a:extLst>
          </p:cNvPr>
          <p:cNvSpPr>
            <a:spLocks noGrp="1"/>
          </p:cNvSpPr>
          <p:nvPr>
            <p:ph type="title"/>
          </p:nvPr>
        </p:nvSpPr>
        <p:spPr/>
        <p:txBody>
          <a:bodyPr>
            <a:normAutofit/>
          </a:bodyPr>
          <a:lstStyle/>
          <a:p>
            <a:r>
              <a:rPr lang="en-US"/>
              <a:t>School Assessment Coordinators</a:t>
            </a:r>
          </a:p>
        </p:txBody>
      </p:sp>
      <p:sp>
        <p:nvSpPr>
          <p:cNvPr id="164867" name="Rectangle 3"/>
          <p:cNvSpPr>
            <a:spLocks noGrp="1" noChangeArrowheads="1"/>
          </p:cNvSpPr>
          <p:nvPr>
            <p:ph type="body" sz="quarter" idx="11"/>
          </p:nvPr>
        </p:nvSpPr>
        <p:spPr/>
        <p:txBody>
          <a:bodyPr>
            <a:normAutofit lnSpcReduction="10000"/>
          </a:bodyPr>
          <a:lstStyle/>
          <a:p>
            <a:pPr marL="0" indent="0" eaLnBrk="1" hangingPunct="1">
              <a:buNone/>
            </a:pPr>
            <a:r>
              <a:rPr lang="en-US" dirty="0"/>
              <a:t>The District Assessment Coordinator or Chief School Administrator must select a School Assessment Coordinator for each school administering the NJ DLM.</a:t>
            </a:r>
          </a:p>
          <a:p>
            <a:r>
              <a:rPr lang="en-US" sz="3200" dirty="0"/>
              <a:t>This role in the DLM Educator Portal system is called the Building Test Coordinator (BTC).</a:t>
            </a:r>
          </a:p>
          <a:p>
            <a:r>
              <a:rPr lang="en-US" sz="3200" dirty="0"/>
              <a:t>The district Data Manager will assign the Kite Educator Portal account for each School Assessment Coordinator</a:t>
            </a:r>
            <a:r>
              <a:rPr lang="en-US" sz="1800" dirty="0"/>
              <a:t>.</a:t>
            </a:r>
          </a:p>
        </p:txBody>
      </p:sp>
      <p:sp>
        <p:nvSpPr>
          <p:cNvPr id="4" name="Slide Number Placeholder 3"/>
          <p:cNvSpPr>
            <a:spLocks noGrp="1"/>
          </p:cNvSpPr>
          <p:nvPr>
            <p:ph type="sldNum" sz="quarter" idx="10"/>
          </p:nvPr>
        </p:nvSpPr>
        <p:spPr/>
        <p:txBody>
          <a:bodyPr/>
          <a:lstStyle/>
          <a:p>
            <a:pPr>
              <a:defRPr/>
            </a:pPr>
            <a:fld id="{83A249B5-6FA8-4428-A5B8-F13C5E07DA93}" type="slidenum">
              <a:rPr lang="en-US" smtClean="0"/>
              <a:pPr>
                <a:defRPr/>
              </a:pPr>
              <a:t>34</a:t>
            </a:fld>
            <a:endParaRPr lang="en-US"/>
          </a:p>
        </p:txBody>
      </p:sp>
    </p:spTree>
    <p:extLst>
      <p:ext uri="{BB962C8B-B14F-4D97-AF65-F5344CB8AC3E}">
        <p14:creationId xmlns:p14="http://schemas.microsoft.com/office/powerpoint/2010/main" val="5469558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35678"/>
            <a:ext cx="10096959" cy="747579"/>
          </a:xfrm>
        </p:spPr>
        <p:txBody>
          <a:bodyPr/>
          <a:lstStyle/>
          <a:p>
            <a:r>
              <a:rPr lang="en-US" sz="3600"/>
              <a:t>School Assessment Coordinator Responsibilities</a:t>
            </a:r>
          </a:p>
        </p:txBody>
      </p:sp>
      <p:sp>
        <p:nvSpPr>
          <p:cNvPr id="3" name="Content Placeholder 2"/>
          <p:cNvSpPr>
            <a:spLocks noGrp="1"/>
          </p:cNvSpPr>
          <p:nvPr>
            <p:ph type="body" sz="quarter" idx="11"/>
          </p:nvPr>
        </p:nvSpPr>
        <p:spPr/>
        <p:txBody>
          <a:bodyPr>
            <a:normAutofit fontScale="55000" lnSpcReduction="20000"/>
          </a:bodyPr>
          <a:lstStyle/>
          <a:p>
            <a:pPr marL="0" indent="0">
              <a:buNone/>
            </a:pPr>
            <a:r>
              <a:rPr lang="en-US" dirty="0"/>
              <a:t>The School Assessment Coordinator:</a:t>
            </a:r>
          </a:p>
          <a:p>
            <a:r>
              <a:rPr lang="en-US" sz="3300" dirty="0"/>
              <a:t>Schedules training for teachers;</a:t>
            </a:r>
          </a:p>
          <a:p>
            <a:r>
              <a:rPr lang="en-US" sz="3300" dirty="0"/>
              <a:t>Is the direct liaison for teacher questions;</a:t>
            </a:r>
          </a:p>
          <a:p>
            <a:r>
              <a:rPr lang="en-US" sz="3300" dirty="0"/>
              <a:t>Is the district point of contact for test activities;</a:t>
            </a:r>
          </a:p>
          <a:p>
            <a:r>
              <a:rPr lang="en-US" sz="3300" dirty="0"/>
              <a:t>Ensures the correct students are assessed;</a:t>
            </a:r>
          </a:p>
          <a:p>
            <a:r>
              <a:rPr lang="en-US" sz="3300" dirty="0"/>
              <a:t>Interacts with District Data Manager and Technology Representative to ensure all tasks are completed;</a:t>
            </a:r>
          </a:p>
          <a:p>
            <a:r>
              <a:rPr lang="en-US" sz="3300" dirty="0"/>
              <a:t>Utilizes NJ DLM website, reviews materials, and disseminates information to staff;</a:t>
            </a:r>
          </a:p>
          <a:p>
            <a:r>
              <a:rPr lang="en-US" sz="3300" dirty="0"/>
              <a:t>Reviews </a:t>
            </a:r>
            <a:r>
              <a:rPr lang="en-US" sz="3300" dirty="0">
                <a:hlinkClick r:id="rId3"/>
              </a:rPr>
              <a:t>DLM Assessment Coordinator Manual </a:t>
            </a:r>
            <a:r>
              <a:rPr lang="en-US" sz="3300" dirty="0"/>
              <a:t>and other required documents; and</a:t>
            </a:r>
          </a:p>
          <a:p>
            <a:r>
              <a:rPr lang="en-US" sz="3300" dirty="0"/>
              <a:t>Contacts DLM help desk when DLM documents do not provide clear answers to district questions.</a:t>
            </a:r>
          </a:p>
        </p:txBody>
      </p:sp>
      <p:sp>
        <p:nvSpPr>
          <p:cNvPr id="6" name="Slide Number Placeholder 5"/>
          <p:cNvSpPr>
            <a:spLocks noGrp="1"/>
          </p:cNvSpPr>
          <p:nvPr>
            <p:ph type="sldNum" sz="quarter" idx="10"/>
          </p:nvPr>
        </p:nvSpPr>
        <p:spPr/>
        <p:txBody>
          <a:bodyPr/>
          <a:lstStyle/>
          <a:p>
            <a:fld id="{83A249B5-6FA8-4428-A5B8-F13C5E07DA93}" type="slidenum">
              <a:rPr lang="en-US" smtClean="0"/>
              <a:pPr/>
              <a:t>35</a:t>
            </a:fld>
            <a:endParaRPr lang="en-US"/>
          </a:p>
        </p:txBody>
      </p:sp>
    </p:spTree>
    <p:extLst>
      <p:ext uri="{BB962C8B-B14F-4D97-AF65-F5344CB8AC3E}">
        <p14:creationId xmlns:p14="http://schemas.microsoft.com/office/powerpoint/2010/main" val="334195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5E50250-76DD-42BD-9DBE-8A3E27BDB89A}"/>
              </a:ext>
            </a:extLst>
          </p:cNvPr>
          <p:cNvSpPr>
            <a:spLocks noGrp="1"/>
          </p:cNvSpPr>
          <p:nvPr>
            <p:ph type="title"/>
          </p:nvPr>
        </p:nvSpPr>
        <p:spPr/>
        <p:txBody>
          <a:bodyPr>
            <a:normAutofit/>
          </a:bodyPr>
          <a:lstStyle/>
          <a:p>
            <a:r>
              <a:rPr lang="en-US" sz="4000"/>
              <a:t>NJ DLM Webpage Information</a:t>
            </a:r>
            <a:endParaRPr lang="en-US" sz="800"/>
          </a:p>
        </p:txBody>
      </p:sp>
      <p:sp>
        <p:nvSpPr>
          <p:cNvPr id="6" name="Content Placeholder 6">
            <a:extLst>
              <a:ext uri="{FF2B5EF4-FFF2-40B4-BE49-F238E27FC236}">
                <a16:creationId xmlns:a16="http://schemas.microsoft.com/office/drawing/2014/main" id="{454CC93A-5004-4BD3-8A31-5CF4634DD5BA}"/>
              </a:ext>
            </a:extLst>
          </p:cNvPr>
          <p:cNvSpPr>
            <a:spLocks noGrp="1"/>
          </p:cNvSpPr>
          <p:nvPr>
            <p:ph type="body" sz="quarter" idx="11"/>
          </p:nvPr>
        </p:nvSpPr>
        <p:spPr/>
        <p:txBody>
          <a:bodyPr vert="horz" lIns="91440" tIns="45720" rIns="91440" bIns="45720" rtlCol="0" anchor="t">
            <a:normAutofit/>
          </a:bodyPr>
          <a:lstStyle/>
          <a:p>
            <a:pPr lvl="1"/>
            <a:r>
              <a:rPr lang="en-US"/>
              <a:t>The </a:t>
            </a:r>
            <a:r>
              <a:rPr lang="en-US">
                <a:hlinkClick r:id="rId3"/>
              </a:rPr>
              <a:t>NJ DLM webpage </a:t>
            </a:r>
            <a:r>
              <a:rPr lang="en-US"/>
              <a:t>contains resources and training materials for District and School Assessment Coordinators</a:t>
            </a:r>
          </a:p>
          <a:p>
            <a:pPr lvl="1"/>
            <a:r>
              <a:rPr lang="en-US"/>
              <a:t>NJ-specific DLM forms and training documents may be located by using the filtering options by Role, Resource, or Content Area. Documents are in alphabetical order, and NJ-specific documents have “New Jersey” in front of each resource name and can be searched for accordingly. </a:t>
            </a:r>
          </a:p>
        </p:txBody>
      </p:sp>
      <p:sp>
        <p:nvSpPr>
          <p:cNvPr id="5" name="Slide Number Placeholder 4">
            <a:extLst>
              <a:ext uri="{FF2B5EF4-FFF2-40B4-BE49-F238E27FC236}">
                <a16:creationId xmlns:a16="http://schemas.microsoft.com/office/drawing/2014/main" id="{81225E52-5B2E-488C-8060-C4108774D4E1}"/>
              </a:ext>
            </a:extLst>
          </p:cNvPr>
          <p:cNvSpPr>
            <a:spLocks noGrp="1"/>
          </p:cNvSpPr>
          <p:nvPr>
            <p:ph type="sldNum" sz="quarter" idx="10"/>
          </p:nvPr>
        </p:nvSpPr>
        <p:spPr/>
        <p:txBody>
          <a:bodyPr/>
          <a:lstStyle/>
          <a:p>
            <a:fld id="{CD5C70A5-9411-4B11-A0DB-D49D3D849901}" type="slidenum">
              <a:rPr lang="en-US" smtClean="0"/>
              <a:pPr/>
              <a:t>36</a:t>
            </a:fld>
            <a:endParaRPr lang="en-US"/>
          </a:p>
        </p:txBody>
      </p:sp>
    </p:spTree>
    <p:extLst>
      <p:ext uri="{BB962C8B-B14F-4D97-AF65-F5344CB8AC3E}">
        <p14:creationId xmlns:p14="http://schemas.microsoft.com/office/powerpoint/2010/main" val="93240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A79E-D001-45D0-B580-30FA5BC5AE7E}"/>
              </a:ext>
            </a:extLst>
          </p:cNvPr>
          <p:cNvSpPr>
            <a:spLocks noGrp="1"/>
          </p:cNvSpPr>
          <p:nvPr>
            <p:ph type="title"/>
          </p:nvPr>
        </p:nvSpPr>
        <p:spPr/>
        <p:txBody>
          <a:bodyPr>
            <a:normAutofit/>
          </a:bodyPr>
          <a:lstStyle/>
          <a:p>
            <a:r>
              <a:rPr lang="en-US" sz="4000"/>
              <a:t>Required Manual Review</a:t>
            </a:r>
          </a:p>
        </p:txBody>
      </p:sp>
      <p:sp>
        <p:nvSpPr>
          <p:cNvPr id="6" name="Content Placeholder 5">
            <a:extLst>
              <a:ext uri="{FF2B5EF4-FFF2-40B4-BE49-F238E27FC236}">
                <a16:creationId xmlns:a16="http://schemas.microsoft.com/office/drawing/2014/main" id="{DAC2AD03-E049-4A1A-AAA7-27578A1A81C3}"/>
              </a:ext>
            </a:extLst>
          </p:cNvPr>
          <p:cNvSpPr>
            <a:spLocks noGrp="1"/>
          </p:cNvSpPr>
          <p:nvPr>
            <p:ph type="body" sz="quarter" idx="11"/>
          </p:nvPr>
        </p:nvSpPr>
        <p:spPr/>
        <p:txBody>
          <a:bodyPr>
            <a:normAutofit lnSpcReduction="10000"/>
          </a:bodyPr>
          <a:lstStyle/>
          <a:p>
            <a:pPr marL="0" indent="0">
              <a:buNone/>
            </a:pPr>
            <a:r>
              <a:rPr lang="en-US" altLang="ko-KR" dirty="0"/>
              <a:t>Manuals for Assessment Coordinator’s required reading are:</a:t>
            </a:r>
            <a:endParaRPr lang="en-US" altLang="ko-KR" sz="800" dirty="0">
              <a:cs typeface="Arial" pitchFamily="34" charset="0"/>
            </a:endParaRPr>
          </a:p>
          <a:p>
            <a:r>
              <a:rPr lang="en-US" altLang="ko-KR" sz="3000" dirty="0">
                <a:solidFill>
                  <a:srgbClr val="0000FF"/>
                </a:solidFill>
                <a:cs typeface="Arial" pitchFamily="34" charset="0"/>
                <a:hlinkClick r:id="rId2"/>
              </a:rPr>
              <a:t>Assessment Coordinator Manual</a:t>
            </a:r>
            <a:r>
              <a:rPr lang="en-US" altLang="ko-KR" sz="3000" dirty="0">
                <a:solidFill>
                  <a:srgbClr val="0000FF"/>
                </a:solidFill>
                <a:cs typeface="Arial" pitchFamily="34" charset="0"/>
              </a:rPr>
              <a:t> </a:t>
            </a:r>
            <a:r>
              <a:rPr lang="en-US" altLang="ko-KR" sz="3000" dirty="0">
                <a:cs typeface="Arial" pitchFamily="34" charset="0"/>
              </a:rPr>
              <a:t>– designed for Assessment Coordinators</a:t>
            </a:r>
          </a:p>
          <a:p>
            <a:r>
              <a:rPr lang="en-US" altLang="ko-KR" sz="3000" dirty="0">
                <a:solidFill>
                  <a:srgbClr val="0000FF"/>
                </a:solidFill>
                <a:cs typeface="Arial" pitchFamily="34" charset="0"/>
                <a:hlinkClick r:id="rId3"/>
              </a:rPr>
              <a:t>Accessibility Manual</a:t>
            </a:r>
            <a:r>
              <a:rPr lang="en-US" altLang="ko-KR" sz="3000" dirty="0">
                <a:solidFill>
                  <a:srgbClr val="0000FF"/>
                </a:solidFill>
                <a:cs typeface="Arial" pitchFamily="34" charset="0"/>
              </a:rPr>
              <a:t> </a:t>
            </a:r>
            <a:r>
              <a:rPr lang="en-US" altLang="ko-KR" sz="3000" dirty="0">
                <a:cs typeface="Arial" pitchFamily="34" charset="0"/>
              </a:rPr>
              <a:t>– designed for Assessment Coordinators and your teachers</a:t>
            </a:r>
          </a:p>
          <a:p>
            <a:r>
              <a:rPr lang="en-US" altLang="ko-KR" sz="3000" dirty="0">
                <a:solidFill>
                  <a:srgbClr val="0000FF"/>
                </a:solidFill>
                <a:cs typeface="Arial" pitchFamily="34" charset="0"/>
                <a:hlinkClick r:id="rId4"/>
              </a:rPr>
              <a:t>Test Administration Manual</a:t>
            </a:r>
            <a:r>
              <a:rPr lang="en-US" altLang="ko-KR" sz="3000" dirty="0">
                <a:solidFill>
                  <a:srgbClr val="0000FF"/>
                </a:solidFill>
                <a:cs typeface="Arial" pitchFamily="34" charset="0"/>
              </a:rPr>
              <a:t> </a:t>
            </a:r>
            <a:r>
              <a:rPr lang="en-US" altLang="ko-KR" sz="3000" dirty="0">
                <a:cs typeface="Arial" pitchFamily="34" charset="0"/>
              </a:rPr>
              <a:t>– designed for Assessment Coordinators and your teachers</a:t>
            </a:r>
          </a:p>
        </p:txBody>
      </p:sp>
      <p:sp>
        <p:nvSpPr>
          <p:cNvPr id="5" name="Slide Number Placeholder 4">
            <a:extLst>
              <a:ext uri="{FF2B5EF4-FFF2-40B4-BE49-F238E27FC236}">
                <a16:creationId xmlns:a16="http://schemas.microsoft.com/office/drawing/2014/main" id="{7D18675F-CE6B-48B8-99F1-8420AA0EE18F}"/>
              </a:ext>
            </a:extLst>
          </p:cNvPr>
          <p:cNvSpPr>
            <a:spLocks noGrp="1"/>
          </p:cNvSpPr>
          <p:nvPr>
            <p:ph type="sldNum" sz="quarter" idx="10"/>
          </p:nvPr>
        </p:nvSpPr>
        <p:spPr/>
        <p:txBody>
          <a:bodyPr/>
          <a:lstStyle/>
          <a:p>
            <a:fld id="{CD5C70A5-9411-4B11-A0DB-D49D3D849901}" type="slidenum">
              <a:rPr lang="en-US" smtClean="0"/>
              <a:pPr/>
              <a:t>37</a:t>
            </a:fld>
            <a:endParaRPr lang="en-US"/>
          </a:p>
        </p:txBody>
      </p:sp>
    </p:spTree>
    <p:extLst>
      <p:ext uri="{BB962C8B-B14F-4D97-AF65-F5344CB8AC3E}">
        <p14:creationId xmlns:p14="http://schemas.microsoft.com/office/powerpoint/2010/main" val="3007978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Conduct Teacher Training</a:t>
            </a:r>
          </a:p>
        </p:txBody>
      </p:sp>
      <p:sp>
        <p:nvSpPr>
          <p:cNvPr id="6" name="Content Placeholder 2"/>
          <p:cNvSpPr>
            <a:spLocks noGrp="1"/>
          </p:cNvSpPr>
          <p:nvPr>
            <p:ph type="body" sz="quarter" idx="11"/>
          </p:nvPr>
        </p:nvSpPr>
        <p:spPr/>
        <p:txBody>
          <a:bodyPr vert="horz" lIns="91440" tIns="45720" rIns="822960" bIns="45720" rtlCol="0" anchor="t">
            <a:normAutofit fontScale="55000" lnSpcReduction="20000"/>
          </a:bodyPr>
          <a:lstStyle/>
          <a:p>
            <a:r>
              <a:rPr lang="en-US" dirty="0"/>
              <a:t>Assessment Coordinators must conduct training using:</a:t>
            </a:r>
          </a:p>
          <a:p>
            <a:pPr lvl="1"/>
            <a:r>
              <a:rPr lang="en-US" dirty="0"/>
              <a:t>NJ Teacher Training PowerPoint, provided on the </a:t>
            </a:r>
            <a:r>
              <a:rPr lang="en-US" dirty="0">
                <a:hlinkClick r:id="rId2"/>
              </a:rPr>
              <a:t>NJ DLM webpage</a:t>
            </a:r>
            <a:r>
              <a:rPr lang="en-US" dirty="0"/>
              <a:t>, and;</a:t>
            </a:r>
          </a:p>
          <a:p>
            <a:pPr lvl="1"/>
            <a:r>
              <a:rPr lang="en-US" dirty="0"/>
              <a:t>DLM New and Returning Test Administrator Training provided on the </a:t>
            </a:r>
            <a:r>
              <a:rPr lang="en-US" dirty="0">
                <a:solidFill>
                  <a:srgbClr val="0000FF"/>
                </a:solidFill>
                <a:hlinkClick r:id="rId3"/>
              </a:rPr>
              <a:t>DLM training website</a:t>
            </a:r>
            <a:r>
              <a:rPr lang="en-US" dirty="0"/>
              <a:t>.</a:t>
            </a:r>
          </a:p>
          <a:p>
            <a:r>
              <a:rPr lang="en-US" dirty="0"/>
              <a:t>Teachers who are new test administrators will review four modules and take four post-tests.</a:t>
            </a:r>
          </a:p>
          <a:p>
            <a:r>
              <a:rPr lang="en-US" dirty="0"/>
              <a:t>Teachers who are returning test administrators will review one module and take a multi-part post-test.</a:t>
            </a:r>
          </a:p>
          <a:p>
            <a:r>
              <a:rPr lang="en-US" dirty="0"/>
              <a:t>Please note that teachers must participate in training during school hours and may not have students present when viewing the training materials or taking the post-tests. </a:t>
            </a:r>
          </a:p>
          <a:p>
            <a:r>
              <a:rPr lang="en-US" b="1" dirty="0">
                <a:latin typeface="Palatino Linotype"/>
              </a:rPr>
              <a:t>Note</a:t>
            </a:r>
            <a:r>
              <a:rPr lang="en-US" dirty="0">
                <a:latin typeface="Palatino Linotype"/>
              </a:rPr>
              <a:t>: Test administrators who utilized the DLM IE </a:t>
            </a:r>
            <a:r>
              <a:rPr lang="en-US" dirty="0" err="1">
                <a:latin typeface="Palatino Linotype"/>
              </a:rPr>
              <a:t>testlets</a:t>
            </a:r>
            <a:r>
              <a:rPr lang="en-US" dirty="0">
                <a:latin typeface="Palatino Linotype"/>
              </a:rPr>
              <a:t> in fall 2022 and passed all the required training in the fall do not need to repeat the DLM training for the spring 2023 administration. </a:t>
            </a:r>
          </a:p>
        </p:txBody>
      </p:sp>
      <p:sp>
        <p:nvSpPr>
          <p:cNvPr id="4" name="Slide Number Placeholder 3"/>
          <p:cNvSpPr>
            <a:spLocks noGrp="1"/>
          </p:cNvSpPr>
          <p:nvPr>
            <p:ph type="sldNum" sz="quarter" idx="10"/>
          </p:nvPr>
        </p:nvSpPr>
        <p:spPr/>
        <p:txBody>
          <a:bodyPr/>
          <a:lstStyle/>
          <a:p>
            <a:fld id="{CD5C70A5-9411-4B11-A0DB-D49D3D849901}" type="slidenum">
              <a:rPr lang="en-US" smtClean="0"/>
              <a:pPr/>
              <a:t>38</a:t>
            </a:fld>
            <a:endParaRPr lang="en-US"/>
          </a:p>
        </p:txBody>
      </p:sp>
    </p:spTree>
    <p:extLst>
      <p:ext uri="{BB962C8B-B14F-4D97-AF65-F5344CB8AC3E}">
        <p14:creationId xmlns:p14="http://schemas.microsoft.com/office/powerpoint/2010/main" val="2592746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E61B-F2D5-4196-9FD7-BADA750F2A41}"/>
              </a:ext>
            </a:extLst>
          </p:cNvPr>
          <p:cNvSpPr>
            <a:spLocks noGrp="1"/>
          </p:cNvSpPr>
          <p:nvPr>
            <p:ph type="title"/>
          </p:nvPr>
        </p:nvSpPr>
        <p:spPr/>
        <p:txBody>
          <a:bodyPr>
            <a:normAutofit/>
          </a:bodyPr>
          <a:lstStyle/>
          <a:p>
            <a:r>
              <a:rPr lang="en-US" sz="4000" dirty="0"/>
              <a:t>DLM Training Website Access</a:t>
            </a:r>
          </a:p>
        </p:txBody>
      </p:sp>
      <p:sp>
        <p:nvSpPr>
          <p:cNvPr id="6" name="Content Placeholder 2">
            <a:extLst>
              <a:ext uri="{FF2B5EF4-FFF2-40B4-BE49-F238E27FC236}">
                <a16:creationId xmlns:a16="http://schemas.microsoft.com/office/drawing/2014/main" id="{C71DE87E-A431-4AD2-8B56-09B28B36F9A6}"/>
              </a:ext>
            </a:extLst>
          </p:cNvPr>
          <p:cNvSpPr>
            <a:spLocks noGrp="1"/>
          </p:cNvSpPr>
          <p:nvPr>
            <p:ph type="body" sz="quarter" idx="11"/>
          </p:nvPr>
        </p:nvSpPr>
        <p:spPr>
          <a:xfrm>
            <a:off x="171450" y="1453422"/>
            <a:ext cx="11849100" cy="4803775"/>
          </a:xfrm>
        </p:spPr>
        <p:txBody>
          <a:bodyPr vert="horz" lIns="91440" tIns="45720" rIns="91440" bIns="45720" rtlCol="0" anchor="t">
            <a:normAutofit/>
          </a:bodyPr>
          <a:lstStyle/>
          <a:p>
            <a:r>
              <a:rPr lang="en-US" dirty="0"/>
              <a:t>The mandatory DLM teacher training modules required by NJ can be found on the </a:t>
            </a:r>
            <a:r>
              <a:rPr lang="en-US" dirty="0">
                <a:hlinkClick r:id="rId2"/>
              </a:rPr>
              <a:t>DLM training website</a:t>
            </a:r>
            <a:r>
              <a:rPr lang="en-US" dirty="0"/>
              <a:t>. This is in addition to the NJ produced teacher training presentation.</a:t>
            </a:r>
            <a:endParaRPr lang="en-US" i="1" dirty="0">
              <a:solidFill>
                <a:schemeClr val="tx1"/>
              </a:solidFill>
            </a:endParaRPr>
          </a:p>
          <a:p>
            <a:pPr>
              <a:spcBef>
                <a:spcPts val="0"/>
              </a:spcBef>
            </a:pPr>
            <a:r>
              <a:rPr lang="en-US" dirty="0"/>
              <a:t>You must conduct and oversee the training of teachers using both the NJ teacher training materials and the DLM training website.</a:t>
            </a:r>
            <a:endParaRPr lang="en-US" dirty="0">
              <a:cs typeface="Calibri"/>
            </a:endParaRPr>
          </a:p>
        </p:txBody>
      </p:sp>
      <p:sp>
        <p:nvSpPr>
          <p:cNvPr id="4" name="Slide Number Placeholder 3">
            <a:extLst>
              <a:ext uri="{FF2B5EF4-FFF2-40B4-BE49-F238E27FC236}">
                <a16:creationId xmlns:a16="http://schemas.microsoft.com/office/drawing/2014/main" id="{EDDEB33B-497F-4CD9-BEC3-CE77567132B4}"/>
              </a:ext>
            </a:extLst>
          </p:cNvPr>
          <p:cNvSpPr>
            <a:spLocks noGrp="1"/>
          </p:cNvSpPr>
          <p:nvPr>
            <p:ph type="sldNum" sz="quarter" idx="10"/>
          </p:nvPr>
        </p:nvSpPr>
        <p:spPr/>
        <p:txBody>
          <a:bodyPr/>
          <a:lstStyle/>
          <a:p>
            <a:fld id="{CD5C70A5-9411-4B11-A0DB-D49D3D849901}" type="slidenum">
              <a:rPr lang="en-US" smtClean="0"/>
              <a:pPr/>
              <a:t>39</a:t>
            </a:fld>
            <a:endParaRPr lang="en-US"/>
          </a:p>
        </p:txBody>
      </p:sp>
    </p:spTree>
    <p:extLst>
      <p:ext uri="{BB962C8B-B14F-4D97-AF65-F5344CB8AC3E}">
        <p14:creationId xmlns:p14="http://schemas.microsoft.com/office/powerpoint/2010/main" val="142486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Alternate Assessment in New Jersey</a:t>
            </a:r>
          </a:p>
        </p:txBody>
      </p:sp>
      <p:sp>
        <p:nvSpPr>
          <p:cNvPr id="4" name="Text Placeholder 3"/>
          <p:cNvSpPr>
            <a:spLocks noGrp="1"/>
          </p:cNvSpPr>
          <p:nvPr>
            <p:ph type="body" sz="quarter" idx="11"/>
          </p:nvPr>
        </p:nvSpPr>
        <p:spPr/>
        <p:txBody>
          <a:bodyPr>
            <a:normAutofit fontScale="77500" lnSpcReduction="20000"/>
          </a:bodyPr>
          <a:lstStyle/>
          <a:p>
            <a:r>
              <a:rPr lang="en-US"/>
              <a:t>Alternate assessments measure performance of students with the most significant intellectual disabilities on grade-level linked skills based on state standards.</a:t>
            </a:r>
          </a:p>
          <a:p>
            <a:r>
              <a:rPr lang="en-US"/>
              <a:t>Alternate assessments also ensure that all New Jersey students are included in the State’s accountability system.</a:t>
            </a:r>
          </a:p>
          <a:p>
            <a:r>
              <a:rPr lang="en-US"/>
              <a:t>The DLM assessments in English language arts (ELA), mathematics, and science assess Essential Elements which are aligned to the </a:t>
            </a:r>
            <a:br>
              <a:rPr lang="en-US"/>
            </a:br>
            <a:r>
              <a:rPr lang="en-US"/>
              <a:t>New Jersey Student Learning Standards (NJSLS); the DLM is the alternate to the NJ general assessments for all subjects.</a:t>
            </a:r>
          </a:p>
        </p:txBody>
      </p:sp>
      <p:sp>
        <p:nvSpPr>
          <p:cNvPr id="3" name="Slide Number Placeholder 2"/>
          <p:cNvSpPr>
            <a:spLocks noGrp="1"/>
          </p:cNvSpPr>
          <p:nvPr>
            <p:ph type="sldNum" sz="quarter" idx="10"/>
          </p:nvPr>
        </p:nvSpPr>
        <p:spPr/>
        <p:txBody>
          <a:bodyPr/>
          <a:lstStyle/>
          <a:p>
            <a:fld id="{CD5C70A5-9411-4B11-A0DB-D49D3D849901}" type="slidenum">
              <a:rPr lang="en-US" smtClean="0"/>
              <a:pPr/>
              <a:t>4</a:t>
            </a:fld>
            <a:endParaRPr lang="en-US"/>
          </a:p>
        </p:txBody>
      </p:sp>
    </p:spTree>
    <p:extLst>
      <p:ext uri="{BB962C8B-B14F-4D97-AF65-F5344CB8AC3E}">
        <p14:creationId xmlns:p14="http://schemas.microsoft.com/office/powerpoint/2010/main" val="3016548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35678"/>
            <a:ext cx="10096959" cy="747579"/>
          </a:xfrm>
        </p:spPr>
        <p:txBody>
          <a:bodyPr/>
          <a:lstStyle/>
          <a:p>
            <a:r>
              <a:rPr lang="en-US" sz="3600" dirty="0"/>
              <a:t>DLM Required Training for Teachers Who Completed Spring 2023 DLM Training</a:t>
            </a:r>
          </a:p>
        </p:txBody>
      </p:sp>
      <p:sp>
        <p:nvSpPr>
          <p:cNvPr id="4" name="Content Placeholder 3"/>
          <p:cNvSpPr>
            <a:spLocks noGrp="1"/>
          </p:cNvSpPr>
          <p:nvPr>
            <p:ph type="body" sz="quarter" idx="11"/>
          </p:nvPr>
        </p:nvSpPr>
        <p:spPr/>
        <p:txBody>
          <a:bodyPr vert="horz" lIns="91440" tIns="45720" rIns="822960" bIns="45720" rtlCol="0" anchor="t">
            <a:normAutofit fontScale="85000" lnSpcReduction="20000"/>
          </a:bodyPr>
          <a:lstStyle/>
          <a:p>
            <a:r>
              <a:rPr lang="en-US">
                <a:latin typeface="Palatino Linotype"/>
              </a:rPr>
              <a:t>the DLM required training </a:t>
            </a:r>
            <a:r>
              <a:rPr lang="en-US" dirty="0">
                <a:latin typeface="Palatino Linotype"/>
              </a:rPr>
              <a:t>for teachers who administered the DLM last year is one self-directed module titled </a:t>
            </a:r>
            <a:r>
              <a:rPr lang="en-US" i="1" dirty="0">
                <a:latin typeface="Palatino Linotype"/>
              </a:rPr>
              <a:t>Returning Test Administrator Training – Review of the DLM Alternate Assessment System</a:t>
            </a:r>
            <a:r>
              <a:rPr lang="en-US" dirty="0">
                <a:latin typeface="Palatino Linotype"/>
              </a:rPr>
              <a:t>.</a:t>
            </a:r>
            <a:endParaRPr lang="en-US"/>
          </a:p>
          <a:p>
            <a:r>
              <a:rPr lang="en-US" dirty="0">
                <a:latin typeface="Palatino Linotype"/>
              </a:rPr>
              <a:t>The required module is approximately 75 minutes.</a:t>
            </a:r>
          </a:p>
          <a:p>
            <a:r>
              <a:rPr lang="en-US" dirty="0">
                <a:latin typeface="Palatino Linotype"/>
              </a:rPr>
              <a:t>After viewing the module, the teacher must independently complete and pass the post-test.</a:t>
            </a:r>
          </a:p>
          <a:p>
            <a:r>
              <a:rPr lang="en-US" dirty="0">
                <a:latin typeface="Palatino Linotype"/>
              </a:rPr>
              <a:t>Teachers may take the post-test repeatedly if needed in order to pass.</a:t>
            </a:r>
          </a:p>
        </p:txBody>
      </p:sp>
      <p:sp>
        <p:nvSpPr>
          <p:cNvPr id="3" name="Slide Number Placeholder 2"/>
          <p:cNvSpPr>
            <a:spLocks noGrp="1"/>
          </p:cNvSpPr>
          <p:nvPr>
            <p:ph type="sldNum" sz="quarter" idx="10"/>
          </p:nvPr>
        </p:nvSpPr>
        <p:spPr/>
        <p:txBody>
          <a:bodyPr/>
          <a:lstStyle/>
          <a:p>
            <a:fld id="{83A249B5-6FA8-4428-A5B8-F13C5E07DA93}" type="slidenum">
              <a:rPr lang="en-US" smtClean="0"/>
              <a:pPr/>
              <a:t>40</a:t>
            </a:fld>
            <a:endParaRPr lang="en-US"/>
          </a:p>
        </p:txBody>
      </p:sp>
    </p:spTree>
    <p:extLst>
      <p:ext uri="{BB962C8B-B14F-4D97-AF65-F5344CB8AC3E}">
        <p14:creationId xmlns:p14="http://schemas.microsoft.com/office/powerpoint/2010/main" val="38045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35678"/>
            <a:ext cx="10310319" cy="747579"/>
          </a:xfrm>
        </p:spPr>
        <p:txBody>
          <a:bodyPr/>
          <a:lstStyle/>
          <a:p>
            <a:r>
              <a:rPr lang="en-US" sz="3200" dirty="0"/>
              <a:t>DLM Required Training for Teachers </a:t>
            </a:r>
            <a:br>
              <a:rPr lang="en-US" sz="3200" dirty="0"/>
            </a:br>
            <a:r>
              <a:rPr lang="en-US" sz="3200" dirty="0"/>
              <a:t>Who Did Not Complete Spring 2023 DLM Training </a:t>
            </a:r>
            <a:r>
              <a:rPr lang="en-US" sz="1200" dirty="0"/>
              <a:t>(1 of 2)</a:t>
            </a:r>
            <a:endParaRPr lang="en-US" sz="3200" dirty="0"/>
          </a:p>
        </p:txBody>
      </p:sp>
      <p:sp>
        <p:nvSpPr>
          <p:cNvPr id="4" name="Content Placeholder 3"/>
          <p:cNvSpPr>
            <a:spLocks noGrp="1"/>
          </p:cNvSpPr>
          <p:nvPr>
            <p:ph type="body" sz="quarter" idx="11"/>
          </p:nvPr>
        </p:nvSpPr>
        <p:spPr/>
        <p:txBody>
          <a:bodyPr vert="horz" lIns="91440" tIns="45720" rIns="822960" bIns="45720" rtlCol="0" anchor="t">
            <a:noAutofit/>
          </a:bodyPr>
          <a:lstStyle/>
          <a:p>
            <a:r>
              <a:rPr lang="en-US" sz="2800" dirty="0">
                <a:latin typeface="Palatino Linotype"/>
              </a:rPr>
              <a:t>The DLM required training for teachers who did not administer the DLM last year is four modules.</a:t>
            </a:r>
          </a:p>
          <a:p>
            <a:pPr lvl="1"/>
            <a:r>
              <a:rPr lang="en-US" sz="2800" dirty="0"/>
              <a:t>Part 1 – </a:t>
            </a:r>
            <a:r>
              <a:rPr lang="en-US" sz="2800" i="1" dirty="0"/>
              <a:t>About the DLM System</a:t>
            </a:r>
          </a:p>
          <a:p>
            <a:pPr lvl="1"/>
            <a:r>
              <a:rPr lang="en-US" sz="2800" dirty="0"/>
              <a:t>Part 2 – </a:t>
            </a:r>
            <a:r>
              <a:rPr lang="en-US" sz="2800" i="1" dirty="0"/>
              <a:t>Understanding and Delivering </a:t>
            </a:r>
            <a:r>
              <a:rPr lang="en-US" sz="2800" i="1" dirty="0" err="1"/>
              <a:t>Testlets</a:t>
            </a:r>
            <a:endParaRPr lang="en-US" sz="2800" i="1" dirty="0"/>
          </a:p>
          <a:p>
            <a:pPr lvl="1"/>
            <a:r>
              <a:rPr lang="en-US" sz="2800" dirty="0"/>
              <a:t>Part 3 – </a:t>
            </a:r>
            <a:r>
              <a:rPr lang="en-US" sz="2800" i="1" dirty="0"/>
              <a:t>Test Administration and Scoring</a:t>
            </a:r>
          </a:p>
          <a:p>
            <a:pPr lvl="1"/>
            <a:r>
              <a:rPr lang="en-US" sz="2800" dirty="0"/>
              <a:t>Part 4 – </a:t>
            </a:r>
            <a:r>
              <a:rPr lang="en-US" sz="2800" i="1" dirty="0"/>
              <a:t>Preparing to Administer the Assessment</a:t>
            </a:r>
          </a:p>
          <a:p>
            <a:r>
              <a:rPr lang="en-US" sz="2800" dirty="0"/>
              <a:t>These modules are approximately 2.5 hours.</a:t>
            </a:r>
          </a:p>
        </p:txBody>
      </p:sp>
      <p:sp>
        <p:nvSpPr>
          <p:cNvPr id="5" name="Slide Number Placeholder 4"/>
          <p:cNvSpPr>
            <a:spLocks noGrp="1"/>
          </p:cNvSpPr>
          <p:nvPr>
            <p:ph type="sldNum" sz="quarter" idx="10"/>
          </p:nvPr>
        </p:nvSpPr>
        <p:spPr/>
        <p:txBody>
          <a:bodyPr/>
          <a:lstStyle/>
          <a:p>
            <a:fld id="{83A249B5-6FA8-4428-A5B8-F13C5E07DA93}" type="slidenum">
              <a:rPr lang="en-US" smtClean="0"/>
              <a:pPr/>
              <a:t>41</a:t>
            </a:fld>
            <a:endParaRPr lang="en-US"/>
          </a:p>
        </p:txBody>
      </p:sp>
    </p:spTree>
    <p:extLst>
      <p:ext uri="{BB962C8B-B14F-4D97-AF65-F5344CB8AC3E}">
        <p14:creationId xmlns:p14="http://schemas.microsoft.com/office/powerpoint/2010/main" val="445635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35678"/>
            <a:ext cx="10365183" cy="747579"/>
          </a:xfrm>
        </p:spPr>
        <p:txBody>
          <a:bodyPr/>
          <a:lstStyle/>
          <a:p>
            <a:r>
              <a:rPr lang="en-US" sz="3200" dirty="0"/>
              <a:t>DLM Required Training for Teachers </a:t>
            </a:r>
            <a:br>
              <a:rPr lang="en-US" sz="3200" dirty="0"/>
            </a:br>
            <a:r>
              <a:rPr lang="en-US" sz="3200" dirty="0"/>
              <a:t>Who Did Not Complete Spring 2023 DLM Training </a:t>
            </a:r>
            <a:r>
              <a:rPr lang="en-US" sz="1400" dirty="0"/>
              <a:t>(2 of 2)</a:t>
            </a:r>
          </a:p>
        </p:txBody>
      </p:sp>
      <p:sp>
        <p:nvSpPr>
          <p:cNvPr id="4" name="Content Placeholder 3"/>
          <p:cNvSpPr>
            <a:spLocks noGrp="1"/>
          </p:cNvSpPr>
          <p:nvPr>
            <p:ph type="body" sz="quarter" idx="11"/>
          </p:nvPr>
        </p:nvSpPr>
        <p:spPr/>
        <p:txBody>
          <a:bodyPr vert="horz" lIns="91440" tIns="45720" rIns="822960" bIns="45720" rtlCol="0" anchor="t">
            <a:noAutofit/>
          </a:bodyPr>
          <a:lstStyle/>
          <a:p>
            <a:r>
              <a:rPr lang="en-US" sz="2400" dirty="0"/>
              <a:t>After viewing each module, the teacher must independently complete and pass the post-tests.</a:t>
            </a:r>
          </a:p>
          <a:p>
            <a:r>
              <a:rPr lang="en-US" sz="2400" dirty="0">
                <a:latin typeface="Palatino Linotype"/>
              </a:rPr>
              <a:t>There is also an optional module entitled Personal Learning Profile Training, which provides more information about completing a student’s Personal Needs and Preferences (PNP) Profile and First Contact survey.</a:t>
            </a:r>
          </a:p>
          <a:p>
            <a:pPr lvl="1"/>
            <a:r>
              <a:rPr lang="en-US" sz="2400" dirty="0"/>
              <a:t>There is no post-test for this module.</a:t>
            </a:r>
          </a:p>
          <a:p>
            <a:pPr lvl="1"/>
            <a:r>
              <a:rPr lang="en-US" sz="2400" dirty="0"/>
              <a:t>This module is also available on DLM’s website to view at any time. </a:t>
            </a:r>
          </a:p>
        </p:txBody>
      </p:sp>
      <p:sp>
        <p:nvSpPr>
          <p:cNvPr id="5" name="Slide Number Placeholder 4"/>
          <p:cNvSpPr>
            <a:spLocks noGrp="1"/>
          </p:cNvSpPr>
          <p:nvPr>
            <p:ph type="sldNum" sz="quarter" idx="10"/>
          </p:nvPr>
        </p:nvSpPr>
        <p:spPr/>
        <p:txBody>
          <a:bodyPr/>
          <a:lstStyle/>
          <a:p>
            <a:fld id="{83A249B5-6FA8-4428-A5B8-F13C5E07DA93}" type="slidenum">
              <a:rPr lang="en-US" smtClean="0"/>
              <a:pPr/>
              <a:t>42</a:t>
            </a:fld>
            <a:endParaRPr lang="en-US"/>
          </a:p>
        </p:txBody>
      </p:sp>
    </p:spTree>
    <p:extLst>
      <p:ext uri="{BB962C8B-B14F-4D97-AF65-F5344CB8AC3E}">
        <p14:creationId xmlns:p14="http://schemas.microsoft.com/office/powerpoint/2010/main" val="248399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F8C11-2E63-4EF2-AFB0-61B9D92F4232}"/>
              </a:ext>
            </a:extLst>
          </p:cNvPr>
          <p:cNvSpPr>
            <a:spLocks noGrp="1"/>
          </p:cNvSpPr>
          <p:nvPr>
            <p:ph type="title"/>
          </p:nvPr>
        </p:nvSpPr>
        <p:spPr/>
        <p:txBody>
          <a:bodyPr/>
          <a:lstStyle/>
          <a:p>
            <a:r>
              <a:rPr lang="en-US"/>
              <a:t>Scheduling Teacher Training</a:t>
            </a:r>
          </a:p>
        </p:txBody>
      </p:sp>
      <p:sp>
        <p:nvSpPr>
          <p:cNvPr id="164867" name="Rectangle 3"/>
          <p:cNvSpPr>
            <a:spLocks noGrp="1" noChangeArrowheads="1"/>
          </p:cNvSpPr>
          <p:nvPr>
            <p:ph type="body" sz="quarter" idx="11"/>
          </p:nvPr>
        </p:nvSpPr>
        <p:spPr/>
        <p:txBody>
          <a:bodyPr>
            <a:normAutofit fontScale="70000" lnSpcReduction="20000"/>
          </a:bodyPr>
          <a:lstStyle/>
          <a:p>
            <a:pPr marL="0" indent="0">
              <a:buNone/>
            </a:pPr>
            <a:r>
              <a:rPr lang="en-US" dirty="0"/>
              <a:t>Assessment Coordinators must identify teachers required to participate, generate a teacher training schedule, and implement training. This training can be completed in-person or virtually. </a:t>
            </a:r>
          </a:p>
          <a:p>
            <a:pPr marL="0" indent="0">
              <a:buNone/>
            </a:pPr>
            <a:r>
              <a:rPr lang="en-US" dirty="0"/>
              <a:t>Be sure to:</a:t>
            </a:r>
          </a:p>
          <a:p>
            <a:r>
              <a:rPr lang="en-US" dirty="0"/>
              <a:t>Create an agenda, gather training materials and inform those teachers in need of training;</a:t>
            </a:r>
          </a:p>
          <a:p>
            <a:r>
              <a:rPr lang="en-US" dirty="0"/>
              <a:t>Ensure all materials are downloaded prior to the selected training day(s); and</a:t>
            </a:r>
          </a:p>
          <a:p>
            <a:r>
              <a:rPr lang="en-US" dirty="0"/>
              <a:t>Have a sign-in sheet for all teachers to verify attendance and completion of the training.</a:t>
            </a:r>
          </a:p>
        </p:txBody>
      </p:sp>
      <p:sp>
        <p:nvSpPr>
          <p:cNvPr id="4" name="Slide Number Placeholder 3"/>
          <p:cNvSpPr>
            <a:spLocks noGrp="1"/>
          </p:cNvSpPr>
          <p:nvPr>
            <p:ph type="sldNum" sz="quarter" idx="10"/>
          </p:nvPr>
        </p:nvSpPr>
        <p:spPr/>
        <p:txBody>
          <a:bodyPr/>
          <a:lstStyle/>
          <a:p>
            <a:fld id="{83A249B5-6FA8-4428-A5B8-F13C5E07DA93}" type="slidenum">
              <a:rPr lang="en-US" smtClean="0"/>
              <a:pPr/>
              <a:t>43</a:t>
            </a:fld>
            <a:endParaRPr lang="en-US"/>
          </a:p>
        </p:txBody>
      </p:sp>
    </p:spTree>
    <p:extLst>
      <p:ext uri="{BB962C8B-B14F-4D97-AF65-F5344CB8AC3E}">
        <p14:creationId xmlns:p14="http://schemas.microsoft.com/office/powerpoint/2010/main" val="295979512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DLM Teacher Training</a:t>
            </a:r>
          </a:p>
        </p:txBody>
      </p:sp>
      <p:sp>
        <p:nvSpPr>
          <p:cNvPr id="3" name="Content Placeholder 2"/>
          <p:cNvSpPr>
            <a:spLocks noGrp="1"/>
          </p:cNvSpPr>
          <p:nvPr>
            <p:ph type="body" sz="quarter" idx="11"/>
          </p:nvPr>
        </p:nvSpPr>
        <p:spPr/>
        <p:txBody>
          <a:bodyPr vert="horz" lIns="91440" tIns="45720" rIns="91440" bIns="45720" rtlCol="0" anchor="t">
            <a:normAutofit fontScale="92500"/>
          </a:bodyPr>
          <a:lstStyle/>
          <a:p>
            <a:r>
              <a:rPr lang="en-US" sz="3200" dirty="0"/>
              <a:t>Assessment Coordinators may conduct group training virtually or in-person, followed by teachers individually logging in to the DLM training website to independently take the post-test(s).</a:t>
            </a:r>
          </a:p>
          <a:p>
            <a:pPr lvl="1">
              <a:buFont typeface="Calibri" panose="020F0502020204030204" pitchFamily="34" charset="0"/>
              <a:buChar char="-"/>
            </a:pPr>
            <a:r>
              <a:rPr lang="en-US" sz="2800" dirty="0"/>
              <a:t>This type of training is called </a:t>
            </a:r>
            <a:r>
              <a:rPr lang="en-US" sz="2800" b="1" dirty="0"/>
              <a:t>Facilitated Training</a:t>
            </a:r>
            <a:r>
              <a:rPr lang="en-US" sz="2800" dirty="0"/>
              <a:t>.</a:t>
            </a:r>
            <a:endParaRPr lang="en-US" sz="2800" dirty="0">
              <a:cs typeface="Calibri"/>
            </a:endParaRPr>
          </a:p>
          <a:p>
            <a:pPr lvl="1">
              <a:buFont typeface="Calibri" panose="020F0502020204030204" pitchFamily="34" charset="0"/>
              <a:buChar char="-"/>
            </a:pPr>
            <a:r>
              <a:rPr lang="en-US" sz="2800" dirty="0"/>
              <a:t>A Facilitator Guide for Training is available for Assessment Coordinator’s review and use on the DLM training website.</a:t>
            </a:r>
            <a:endParaRPr lang="en-US" sz="2800" dirty="0">
              <a:cs typeface="Calibri"/>
            </a:endParaRPr>
          </a:p>
          <a:p>
            <a:r>
              <a:rPr lang="en-US" sz="3200" dirty="0"/>
              <a:t>If you are training everyone as a group, you may use your login ID to access the materials.</a:t>
            </a:r>
            <a:endParaRPr lang="en-US" sz="3200" dirty="0">
              <a:cs typeface="Calibri"/>
            </a:endParaRPr>
          </a:p>
        </p:txBody>
      </p:sp>
      <p:sp>
        <p:nvSpPr>
          <p:cNvPr id="5" name="Slide Number Placeholder 4"/>
          <p:cNvSpPr>
            <a:spLocks noGrp="1"/>
          </p:cNvSpPr>
          <p:nvPr>
            <p:ph type="sldNum" sz="quarter" idx="10"/>
          </p:nvPr>
        </p:nvSpPr>
        <p:spPr/>
        <p:txBody>
          <a:bodyPr/>
          <a:lstStyle/>
          <a:p>
            <a:pPr>
              <a:defRPr/>
            </a:pPr>
            <a:fld id="{83A249B5-6FA8-4428-A5B8-F13C5E07DA93}" type="slidenum">
              <a:rPr lang="en-US" smtClean="0"/>
              <a:pPr>
                <a:defRPr/>
              </a:pPr>
              <a:t>44</a:t>
            </a:fld>
            <a:endParaRPr lang="en-US"/>
          </a:p>
        </p:txBody>
      </p:sp>
    </p:spTree>
    <p:extLst>
      <p:ext uri="{BB962C8B-B14F-4D97-AF65-F5344CB8AC3E}">
        <p14:creationId xmlns:p14="http://schemas.microsoft.com/office/powerpoint/2010/main" val="251102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Teacher Training – One Group</a:t>
            </a:r>
          </a:p>
        </p:txBody>
      </p:sp>
      <p:sp>
        <p:nvSpPr>
          <p:cNvPr id="3" name="Content Placeholder 2"/>
          <p:cNvSpPr>
            <a:spLocks noGrp="1"/>
          </p:cNvSpPr>
          <p:nvPr>
            <p:ph type="body" sz="quarter" idx="11"/>
          </p:nvPr>
        </p:nvSpPr>
        <p:spPr/>
        <p:txBody>
          <a:bodyPr vert="horz" lIns="91440" tIns="45720" rIns="822960" bIns="45720" rtlCol="0" anchor="t">
            <a:normAutofit fontScale="85000" lnSpcReduction="20000"/>
          </a:bodyPr>
          <a:lstStyle/>
          <a:p>
            <a:pPr marL="228600" lvl="1"/>
            <a:r>
              <a:rPr lang="en-US" sz="2800" dirty="0">
                <a:latin typeface="Palatino Linotype"/>
              </a:rPr>
              <a:t>Assessment Coordinators may choose to conduct group training by presenting all test administrators the facilitated New Test Administrators modules.</a:t>
            </a:r>
          </a:p>
          <a:p>
            <a:pPr marL="228600" lvl="1"/>
            <a:r>
              <a:rPr lang="en-US" sz="2800" dirty="0">
                <a:latin typeface="Palatino Linotype"/>
              </a:rPr>
              <a:t>Allowing all teachers to review the four modules provides full coverage of the training topics as a refresher for returning test administrators and as new information for new test administrators.</a:t>
            </a:r>
          </a:p>
          <a:p>
            <a:pPr marL="228600" lvl="1"/>
            <a:r>
              <a:rPr lang="en-US" sz="2800" dirty="0">
                <a:latin typeface="Palatino Linotype"/>
              </a:rPr>
              <a:t>Reminder: Even if teachers train as a group, teachers must separately login to the DLM training website and independently take the post-test(s). </a:t>
            </a:r>
            <a:endParaRPr lang="en-US" sz="2800" dirty="0"/>
          </a:p>
          <a:p>
            <a:pPr marL="228600" lvl="1"/>
            <a:r>
              <a:rPr lang="en-US" sz="2800" dirty="0">
                <a:latin typeface="Palatino Linotype"/>
              </a:rPr>
              <a:t>New teachers must click on “Facilitated training” to access the post-test(s).</a:t>
            </a:r>
          </a:p>
          <a:p>
            <a:pPr marL="228600" lvl="1"/>
            <a:r>
              <a:rPr lang="en-US" sz="2800" dirty="0">
                <a:latin typeface="Palatino Linotype"/>
              </a:rPr>
              <a:t>Returning teachers will not have a facilitated option. They will need to play the self-directed returning module video then proceed to the multi-part post-test for returning test administrators. </a:t>
            </a:r>
            <a:endParaRPr lang="en-US" sz="2800" dirty="0"/>
          </a:p>
        </p:txBody>
      </p:sp>
      <p:sp>
        <p:nvSpPr>
          <p:cNvPr id="5" name="Slide Number Placeholder 4"/>
          <p:cNvSpPr>
            <a:spLocks noGrp="1"/>
          </p:cNvSpPr>
          <p:nvPr>
            <p:ph type="sldNum" sz="quarter" idx="10"/>
          </p:nvPr>
        </p:nvSpPr>
        <p:spPr/>
        <p:txBody>
          <a:bodyPr/>
          <a:lstStyle/>
          <a:p>
            <a:pPr>
              <a:defRPr/>
            </a:pPr>
            <a:fld id="{83A249B5-6FA8-4428-A5B8-F13C5E07DA93}" type="slidenum">
              <a:rPr lang="en-US" smtClean="0"/>
              <a:pPr>
                <a:defRPr/>
              </a:pPr>
              <a:t>45</a:t>
            </a:fld>
            <a:endParaRPr lang="en-US"/>
          </a:p>
        </p:txBody>
      </p:sp>
    </p:spTree>
    <p:extLst>
      <p:ext uri="{BB962C8B-B14F-4D97-AF65-F5344CB8AC3E}">
        <p14:creationId xmlns:p14="http://schemas.microsoft.com/office/powerpoint/2010/main" val="1215545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Training – Two Groups</a:t>
            </a:r>
          </a:p>
        </p:txBody>
      </p:sp>
      <p:sp>
        <p:nvSpPr>
          <p:cNvPr id="3" name="Content Placeholder 2"/>
          <p:cNvSpPr>
            <a:spLocks noGrp="1"/>
          </p:cNvSpPr>
          <p:nvPr>
            <p:ph type="body" sz="quarter" idx="11"/>
          </p:nvPr>
        </p:nvSpPr>
        <p:spPr/>
        <p:txBody>
          <a:bodyPr vert="horz" lIns="91440" tIns="45720" rIns="822960" bIns="45720" rtlCol="0" anchor="t">
            <a:normAutofit fontScale="77500" lnSpcReduction="20000"/>
          </a:bodyPr>
          <a:lstStyle/>
          <a:p>
            <a:r>
              <a:rPr lang="en-US" dirty="0">
                <a:latin typeface="Palatino Linotype"/>
              </a:rPr>
              <a:t>You may also train teachers in two separate groups, split by New and Returning Test Administrators.</a:t>
            </a:r>
          </a:p>
          <a:p>
            <a:r>
              <a:rPr lang="en-US" dirty="0">
                <a:latin typeface="Palatino Linotype"/>
              </a:rPr>
              <a:t>Select the Facilitated Training modules for new test administrators or the self-directed module for returning test administrators. </a:t>
            </a:r>
            <a:endParaRPr lang="en-US" dirty="0"/>
          </a:p>
          <a:p>
            <a:r>
              <a:rPr lang="en-US" dirty="0">
                <a:latin typeface="Palatino Linotype"/>
              </a:rPr>
              <a:t>Reminder that even if you train teachers in groups, teachers must login to DLM training website separately and independently take the post-test(s). </a:t>
            </a:r>
            <a:endParaRPr lang="en-US" dirty="0"/>
          </a:p>
          <a:p>
            <a:r>
              <a:rPr lang="en-US" dirty="0">
                <a:latin typeface="Palatino Linotype"/>
              </a:rPr>
              <a:t>New test administrators must click on Facilitated Training in order to access the post-test(s). Returning test administrators will not have a facilitated option, only self-directed. </a:t>
            </a:r>
            <a:endParaRPr lang="en-US" dirty="0"/>
          </a:p>
        </p:txBody>
      </p:sp>
      <p:sp>
        <p:nvSpPr>
          <p:cNvPr id="5" name="Slide Number Placeholder 4"/>
          <p:cNvSpPr>
            <a:spLocks noGrp="1"/>
          </p:cNvSpPr>
          <p:nvPr>
            <p:ph type="sldNum" sz="quarter" idx="10"/>
          </p:nvPr>
        </p:nvSpPr>
        <p:spPr/>
        <p:txBody>
          <a:bodyPr/>
          <a:lstStyle/>
          <a:p>
            <a:fld id="{83A249B5-6FA8-4428-A5B8-F13C5E07DA93}" type="slidenum">
              <a:rPr lang="en-US" smtClean="0"/>
              <a:pPr/>
              <a:t>46</a:t>
            </a:fld>
            <a:endParaRPr lang="en-US"/>
          </a:p>
        </p:txBody>
      </p:sp>
    </p:spTree>
    <p:extLst>
      <p:ext uri="{BB962C8B-B14F-4D97-AF65-F5344CB8AC3E}">
        <p14:creationId xmlns:p14="http://schemas.microsoft.com/office/powerpoint/2010/main" val="323713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effectLst/>
              </a:rPr>
              <a:t>How To Access the Facilitator’s Guide</a:t>
            </a:r>
          </a:p>
        </p:txBody>
      </p:sp>
      <p:sp>
        <p:nvSpPr>
          <p:cNvPr id="3" name="Text Placeholder 2"/>
          <p:cNvSpPr>
            <a:spLocks noGrp="1"/>
          </p:cNvSpPr>
          <p:nvPr>
            <p:ph type="body" sz="quarter" idx="11"/>
          </p:nvPr>
        </p:nvSpPr>
        <p:spPr/>
        <p:txBody>
          <a:bodyPr>
            <a:normAutofit fontScale="77500" lnSpcReduction="20000"/>
          </a:bodyPr>
          <a:lstStyle/>
          <a:p>
            <a:r>
              <a:rPr lang="en-US" dirty="0"/>
              <a:t>Assessment Coordinators must use the login ID and password that is used for the Educator Portal.</a:t>
            </a:r>
          </a:p>
          <a:p>
            <a:r>
              <a:rPr lang="en-US" dirty="0"/>
              <a:t>Login to the DLM training website prior to conducting training, as the password may need to be updated. </a:t>
            </a:r>
          </a:p>
          <a:p>
            <a:r>
              <a:rPr lang="en-US" dirty="0"/>
              <a:t>The District Data Manager will provide a login ID if one is not yet assigned.</a:t>
            </a:r>
          </a:p>
          <a:p>
            <a:pPr lvl="1">
              <a:buFont typeface="Calibri" panose="020F0502020204030204" pitchFamily="34" charset="0"/>
              <a:buChar char="-"/>
            </a:pPr>
            <a:r>
              <a:rPr lang="en-US" dirty="0"/>
              <a:t>After receiving a new Educator Portal login account, it may take 48 hours before a DLM training website login account is active. Therefore, please ensure DLM training website login access prior to the selected teacher training date.</a:t>
            </a:r>
          </a:p>
        </p:txBody>
      </p:sp>
      <p:sp>
        <p:nvSpPr>
          <p:cNvPr id="6" name="Slide Number Placeholder 5"/>
          <p:cNvSpPr>
            <a:spLocks noGrp="1"/>
          </p:cNvSpPr>
          <p:nvPr>
            <p:ph type="sldNum" sz="quarter" idx="10"/>
          </p:nvPr>
        </p:nvSpPr>
        <p:spPr/>
        <p:txBody>
          <a:bodyPr/>
          <a:lstStyle/>
          <a:p>
            <a:pPr>
              <a:defRPr/>
            </a:pPr>
            <a:fld id="{83A249B5-6FA8-4428-A5B8-F13C5E07DA93}" type="slidenum">
              <a:rPr lang="en-US" smtClean="0"/>
              <a:pPr>
                <a:defRPr/>
              </a:pPr>
              <a:t>47</a:t>
            </a:fld>
            <a:endParaRPr lang="en-US"/>
          </a:p>
        </p:txBody>
      </p:sp>
    </p:spTree>
    <p:extLst>
      <p:ext uri="{BB962C8B-B14F-4D97-AF65-F5344CB8AC3E}">
        <p14:creationId xmlns:p14="http://schemas.microsoft.com/office/powerpoint/2010/main" val="3115371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Training – Individually</a:t>
            </a:r>
          </a:p>
        </p:txBody>
      </p:sp>
      <p:sp>
        <p:nvSpPr>
          <p:cNvPr id="3" name="Content Placeholder 2"/>
          <p:cNvSpPr>
            <a:spLocks noGrp="1"/>
          </p:cNvSpPr>
          <p:nvPr>
            <p:ph type="body" sz="quarter" idx="11"/>
          </p:nvPr>
        </p:nvSpPr>
        <p:spPr/>
        <p:txBody>
          <a:bodyPr>
            <a:normAutofit fontScale="77500" lnSpcReduction="20000"/>
          </a:bodyPr>
          <a:lstStyle/>
          <a:p>
            <a:r>
              <a:rPr lang="en-US" dirty="0"/>
              <a:t>You may choose to assign a time for each teacher to separately view the applicable module(s) and take the post-test(s). </a:t>
            </a:r>
          </a:p>
          <a:p>
            <a:r>
              <a:rPr lang="en-US" dirty="0"/>
              <a:t>Teachers will need to login into the DLM training website using their login ID and password then select Self-Directed training.</a:t>
            </a:r>
          </a:p>
          <a:p>
            <a:pPr lvl="1"/>
            <a:r>
              <a:rPr lang="en-US" dirty="0"/>
              <a:t>The District Data Manager will provide a teacher’s login ID if one is not yet assigned.</a:t>
            </a:r>
          </a:p>
          <a:p>
            <a:pPr lvl="1"/>
            <a:r>
              <a:rPr lang="en-US" dirty="0"/>
              <a:t>After receiving a new Educator Portal login account, it may take 48 hours before a DLM training website login account is active.</a:t>
            </a:r>
          </a:p>
          <a:p>
            <a:r>
              <a:rPr lang="en-US" dirty="0"/>
              <a:t>Assessment Coordinators must monitor the status of individual teacher training to ensure completion.</a:t>
            </a:r>
          </a:p>
        </p:txBody>
      </p:sp>
      <p:sp>
        <p:nvSpPr>
          <p:cNvPr id="5" name="Slide Number Placeholder 4"/>
          <p:cNvSpPr>
            <a:spLocks noGrp="1"/>
          </p:cNvSpPr>
          <p:nvPr>
            <p:ph type="sldNum" sz="quarter" idx="10"/>
          </p:nvPr>
        </p:nvSpPr>
        <p:spPr/>
        <p:txBody>
          <a:bodyPr/>
          <a:lstStyle/>
          <a:p>
            <a:fld id="{83A249B5-6FA8-4428-A5B8-F13C5E07DA93}" type="slidenum">
              <a:rPr lang="en-US" smtClean="0"/>
              <a:pPr/>
              <a:t>48</a:t>
            </a:fld>
            <a:endParaRPr lang="en-US"/>
          </a:p>
        </p:txBody>
      </p:sp>
    </p:spTree>
    <p:extLst>
      <p:ext uri="{BB962C8B-B14F-4D97-AF65-F5344CB8AC3E}">
        <p14:creationId xmlns:p14="http://schemas.microsoft.com/office/powerpoint/2010/main" val="1896120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5C21-D25A-492C-8FC9-ECB68AE1B5F3}"/>
              </a:ext>
            </a:extLst>
          </p:cNvPr>
          <p:cNvSpPr>
            <a:spLocks noGrp="1"/>
          </p:cNvSpPr>
          <p:nvPr>
            <p:ph type="title"/>
          </p:nvPr>
        </p:nvSpPr>
        <p:spPr/>
        <p:txBody>
          <a:bodyPr>
            <a:normAutofit/>
          </a:bodyPr>
          <a:lstStyle/>
          <a:p>
            <a:r>
              <a:rPr lang="en-US" sz="4000"/>
              <a:t>Additional Resources</a:t>
            </a:r>
          </a:p>
        </p:txBody>
      </p:sp>
      <p:sp>
        <p:nvSpPr>
          <p:cNvPr id="5" name="Slide Number Placeholder 4">
            <a:extLst>
              <a:ext uri="{FF2B5EF4-FFF2-40B4-BE49-F238E27FC236}">
                <a16:creationId xmlns:a16="http://schemas.microsoft.com/office/drawing/2014/main" id="{295F4737-973C-46ED-8166-037BFB14236B}"/>
              </a:ext>
            </a:extLst>
          </p:cNvPr>
          <p:cNvSpPr>
            <a:spLocks noGrp="1"/>
          </p:cNvSpPr>
          <p:nvPr>
            <p:ph type="sldNum" sz="quarter" idx="10"/>
          </p:nvPr>
        </p:nvSpPr>
        <p:spPr/>
        <p:txBody>
          <a:bodyPr/>
          <a:lstStyle/>
          <a:p>
            <a:fld id="{CD5C70A5-9411-4B11-A0DB-D49D3D849901}" type="slidenum">
              <a:rPr lang="en-US" smtClean="0"/>
              <a:pPr/>
              <a:t>49</a:t>
            </a:fld>
            <a:endParaRPr lang="en-US"/>
          </a:p>
        </p:txBody>
      </p:sp>
      <p:graphicFrame>
        <p:nvGraphicFramePr>
          <p:cNvPr id="3" name="Content Placeholder 2">
            <a:extLst>
              <a:ext uri="{FF2B5EF4-FFF2-40B4-BE49-F238E27FC236}">
                <a16:creationId xmlns:a16="http://schemas.microsoft.com/office/drawing/2014/main" id="{34D386E2-1097-473F-BCD2-DF54BC13F640}"/>
              </a:ext>
            </a:extLst>
          </p:cNvPr>
          <p:cNvGraphicFramePr>
            <a:graphicFrameLocks noGrp="1"/>
          </p:cNvGraphicFramePr>
          <p:nvPr>
            <p:ph idx="4294967295"/>
            <p:extLst>
              <p:ext uri="{D42A27DB-BD31-4B8C-83A1-F6EECF244321}">
                <p14:modId xmlns:p14="http://schemas.microsoft.com/office/powerpoint/2010/main" val="2355519025"/>
              </p:ext>
            </p:extLst>
          </p:nvPr>
        </p:nvGraphicFramePr>
        <p:xfrm>
          <a:off x="130629" y="1037536"/>
          <a:ext cx="11747862" cy="5014921"/>
        </p:xfrm>
        <a:graphic>
          <a:graphicData uri="http://schemas.openxmlformats.org/drawingml/2006/table">
            <a:tbl>
              <a:tblPr firstRow="1" bandRow="1">
                <a:tableStyleId>{5DA37D80-6434-44D0-A028-1B22A696006F}</a:tableStyleId>
              </a:tblPr>
              <a:tblGrid>
                <a:gridCol w="3915954">
                  <a:extLst>
                    <a:ext uri="{9D8B030D-6E8A-4147-A177-3AD203B41FA5}">
                      <a16:colId xmlns:a16="http://schemas.microsoft.com/office/drawing/2014/main" val="4232767242"/>
                    </a:ext>
                  </a:extLst>
                </a:gridCol>
                <a:gridCol w="3915954">
                  <a:extLst>
                    <a:ext uri="{9D8B030D-6E8A-4147-A177-3AD203B41FA5}">
                      <a16:colId xmlns:a16="http://schemas.microsoft.com/office/drawing/2014/main" val="2703265353"/>
                    </a:ext>
                  </a:extLst>
                </a:gridCol>
                <a:gridCol w="3915954">
                  <a:extLst>
                    <a:ext uri="{9D8B030D-6E8A-4147-A177-3AD203B41FA5}">
                      <a16:colId xmlns:a16="http://schemas.microsoft.com/office/drawing/2014/main" val="3312330067"/>
                    </a:ext>
                  </a:extLst>
                </a:gridCol>
              </a:tblGrid>
              <a:tr h="349866">
                <a:tc>
                  <a:txBody>
                    <a:bodyPr/>
                    <a:lstStyle/>
                    <a:p>
                      <a:pPr algn="ctr"/>
                      <a:r>
                        <a:rPr lang="en-US" sz="1600" dirty="0"/>
                        <a:t>Resource</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en-US" sz="1600" dirty="0"/>
                        <a:t>Audience</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a:r>
                        <a:rPr lang="en-US" sz="1600"/>
                        <a:t>Overview</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291115732"/>
                  </a:ext>
                </a:extLst>
              </a:tr>
              <a:tr h="612266">
                <a:tc>
                  <a:txBody>
                    <a:bodyPr/>
                    <a:lstStyle/>
                    <a:p>
                      <a:r>
                        <a:rPr lang="en-US" altLang="ko-KR" sz="1600" dirty="0">
                          <a:solidFill>
                            <a:srgbClr val="0000FF"/>
                          </a:solidFill>
                          <a:hlinkClick r:id="rId3">
                            <a:extLst>
                              <a:ext uri="{A12FA001-AC4F-418D-AE19-62706E023703}">
                                <ahyp:hlinkClr xmlns:ahyp="http://schemas.microsoft.com/office/drawing/2018/hyperlinkcolor" val="tx"/>
                              </a:ext>
                            </a:extLst>
                          </a:hlinkClick>
                        </a:rPr>
                        <a:t>Educator Portal User Guide</a:t>
                      </a:r>
                      <a:endParaRPr lang="en-US" sz="1600" dirty="0">
                        <a:solidFill>
                          <a:srgbClr val="0000FF"/>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dirty="0"/>
                        <a:t>Assessment Coordinators, teachers, and other staff</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a:t>Provides information on Kite </a:t>
                      </a:r>
                      <a:br>
                        <a:rPr lang="en-US" altLang="ko-KR" sz="1600"/>
                      </a:br>
                      <a:r>
                        <a:rPr lang="en-US" altLang="ko-KR" sz="1600"/>
                        <a:t>Educator Portal</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31462709"/>
                  </a:ext>
                </a:extLst>
              </a:tr>
              <a:tr h="612266">
                <a:tc>
                  <a:txBody>
                    <a:bodyPr/>
                    <a:lstStyle/>
                    <a:p>
                      <a:r>
                        <a:rPr lang="en-US" altLang="ko-KR" sz="1600" dirty="0">
                          <a:hlinkClick r:id="rId4"/>
                        </a:rPr>
                        <a:t>Guide to Practice Activities and Released </a:t>
                      </a:r>
                      <a:r>
                        <a:rPr lang="en-US" altLang="ko-KR" sz="1600" dirty="0" err="1">
                          <a:hlinkClick r:id="rId4"/>
                        </a:rPr>
                        <a:t>Testlets</a:t>
                      </a:r>
                      <a:r>
                        <a:rPr lang="en-US" altLang="ko-KR" sz="1600" dirty="0"/>
                        <a:t> </a:t>
                      </a:r>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altLang="ko-KR" sz="1600" dirty="0"/>
                        <a:t>Assessment Coordinators, teachers, and test administrators</a:t>
                      </a:r>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a:t>Provides information on DLM practice and non-secure </a:t>
                      </a:r>
                      <a:r>
                        <a:rPr lang="en-US" altLang="ko-KR" sz="1600" err="1"/>
                        <a:t>testlets</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0898766"/>
                  </a:ext>
                </a:extLst>
              </a:tr>
              <a:tr h="874666">
                <a:tc>
                  <a:txBody>
                    <a:bodyPr/>
                    <a:lstStyle/>
                    <a:p>
                      <a:r>
                        <a:rPr lang="en-US" altLang="ko-KR" sz="1600" dirty="0">
                          <a:solidFill>
                            <a:srgbClr val="0000FF"/>
                          </a:solidFill>
                          <a:hlinkClick r:id="rId5">
                            <a:extLst>
                              <a:ext uri="{A12FA001-AC4F-418D-AE19-62706E023703}">
                                <ahyp:hlinkClr xmlns:ahyp="http://schemas.microsoft.com/office/drawing/2018/hyperlinkcolor" val="tx"/>
                              </a:ext>
                            </a:extLst>
                          </a:hlinkClick>
                        </a:rPr>
                        <a:t>District Staff Training Resources</a:t>
                      </a:r>
                      <a:r>
                        <a:rPr lang="en-US" altLang="ko-KR" sz="1600" dirty="0">
                          <a:solidFill>
                            <a:srgbClr val="0000FF"/>
                          </a:solidFill>
                        </a:rPr>
                        <a:t> </a:t>
                      </a:r>
                      <a:endParaRPr lang="en-US" sz="1600" dirty="0">
                        <a:solidFill>
                          <a:srgbClr val="0000FF"/>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altLang="ko-KR" sz="1600" dirty="0"/>
                        <a:t>Assessment Coordinators and other staff</a:t>
                      </a:r>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a:t>Provides short videos on topics including Assessment Coordinator role</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442592410"/>
                  </a:ext>
                </a:extLst>
              </a:tr>
              <a:tr h="874666">
                <a:tc>
                  <a:txBody>
                    <a:bodyPr/>
                    <a:lstStyle/>
                    <a:p>
                      <a:r>
                        <a:rPr lang="en-US" altLang="ko-KR" sz="1600">
                          <a:hlinkClick r:id="rId6"/>
                        </a:rPr>
                        <a:t>Educator Resources for ELA and Math</a:t>
                      </a:r>
                      <a:r>
                        <a:rPr lang="en-US" altLang="ko-KR" sz="1600"/>
                        <a:t> </a:t>
                      </a:r>
                      <a:endParaRPr lang="en-US" sz="160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altLang="ko-KR" sz="1600" dirty="0"/>
                        <a:t>Assessment Coordinators, teachers, and other staff</a:t>
                      </a:r>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a:t>Provides test blueprint information and skill statements for ELA and Math</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608199478"/>
                  </a:ext>
                </a:extLst>
              </a:tr>
              <a:tr h="1078925">
                <a:tc>
                  <a:txBody>
                    <a:bodyPr/>
                    <a:lstStyle/>
                    <a:p>
                      <a:r>
                        <a:rPr lang="en-US" altLang="ko-KR" sz="1600">
                          <a:hlinkClick r:id="rId7"/>
                        </a:rPr>
                        <a:t>Educator Resources for Science</a:t>
                      </a:r>
                      <a:r>
                        <a:rPr lang="en-US" altLang="ko-KR" sz="1600"/>
                        <a:t> </a:t>
                      </a:r>
                      <a:endParaRPr lang="en-US" sz="160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altLang="ko-KR" sz="1600" dirty="0"/>
                        <a:t>Assessment Coordinators, teachers, and other staff</a:t>
                      </a:r>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dirty="0"/>
                        <a:t>Provides test blueprint information and skill statements for Science</a:t>
                      </a:r>
                    </a:p>
                    <a:p>
                      <a:endParaRPr lang="en-US" sz="160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30637463"/>
                  </a:ext>
                </a:extLst>
              </a:tr>
              <a:tr h="612266">
                <a:tc>
                  <a:txBody>
                    <a:bodyPr/>
                    <a:lstStyle/>
                    <a:p>
                      <a:r>
                        <a:rPr lang="en-US" altLang="ko-KR" sz="1600">
                          <a:hlinkClick r:id="rId8"/>
                        </a:rPr>
                        <a:t>Educator Resource Videos</a:t>
                      </a:r>
                      <a:r>
                        <a:rPr lang="en-US" altLang="ko-KR" sz="1600"/>
                        <a:t> </a:t>
                      </a:r>
                      <a:endParaRPr lang="en-US" sz="160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altLang="ko-KR" sz="1600"/>
                        <a:t>Assessment Coordinators, teachers, and other staff</a:t>
                      </a:r>
                      <a:endParaRPr lang="en-US" sz="160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dirty="0"/>
                        <a:t>Provides short videos on topic, including Kite Student Portal</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512207385"/>
                  </a:ext>
                </a:extLst>
              </a:tr>
            </a:tbl>
          </a:graphicData>
        </a:graphic>
      </p:graphicFrame>
    </p:spTree>
    <p:extLst>
      <p:ext uri="{BB962C8B-B14F-4D97-AF65-F5344CB8AC3E}">
        <p14:creationId xmlns:p14="http://schemas.microsoft.com/office/powerpoint/2010/main" val="337212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Dynamic Learning Maps (DLM)</a:t>
            </a:r>
          </a:p>
        </p:txBody>
      </p:sp>
      <p:sp>
        <p:nvSpPr>
          <p:cNvPr id="4" name="Text Placeholder 3"/>
          <p:cNvSpPr>
            <a:spLocks noGrp="1"/>
          </p:cNvSpPr>
          <p:nvPr>
            <p:ph type="body" sz="quarter" idx="11"/>
          </p:nvPr>
        </p:nvSpPr>
        <p:spPr/>
        <p:txBody>
          <a:bodyPr>
            <a:normAutofit/>
          </a:bodyPr>
          <a:lstStyle/>
          <a:p>
            <a:pPr marL="342900" lvl="0" indent="-342900"/>
            <a:r>
              <a:rPr lang="en-US">
                <a:solidFill>
                  <a:prstClr val="black"/>
                </a:solidFill>
              </a:rPr>
              <a:t>NJ uses the DLM </a:t>
            </a:r>
            <a:r>
              <a:rPr lang="en-US" b="1">
                <a:solidFill>
                  <a:prstClr val="black"/>
                </a:solidFill>
              </a:rPr>
              <a:t>Year-End (YE) </a:t>
            </a:r>
            <a:r>
              <a:rPr lang="en-US">
                <a:solidFill>
                  <a:prstClr val="black"/>
                </a:solidFill>
              </a:rPr>
              <a:t>model in ELA, mathematics and science.</a:t>
            </a:r>
          </a:p>
          <a:p>
            <a:pPr marL="342900" lvl="0" indent="-342900"/>
            <a:r>
              <a:rPr lang="en-US">
                <a:solidFill>
                  <a:prstClr val="black"/>
                </a:solidFill>
              </a:rPr>
              <a:t>ELA and math are administered in grades 3 through 8 and grade 11.</a:t>
            </a:r>
          </a:p>
          <a:p>
            <a:pPr marL="342900" lvl="0" indent="-342900"/>
            <a:r>
              <a:rPr lang="en-US">
                <a:solidFill>
                  <a:prstClr val="black"/>
                </a:solidFill>
              </a:rPr>
              <a:t>Science is administered in grades </a:t>
            </a:r>
            <a:r>
              <a:rPr lang="en-US"/>
              <a:t>5</a:t>
            </a:r>
            <a:r>
              <a:rPr lang="en-US">
                <a:solidFill>
                  <a:prstClr val="black"/>
                </a:solidFill>
              </a:rPr>
              <a:t>, 8, and 11.</a:t>
            </a:r>
          </a:p>
        </p:txBody>
      </p:sp>
      <p:sp>
        <p:nvSpPr>
          <p:cNvPr id="3" name="Slide Number Placeholder 2"/>
          <p:cNvSpPr>
            <a:spLocks noGrp="1"/>
          </p:cNvSpPr>
          <p:nvPr>
            <p:ph type="sldNum" sz="quarter" idx="10"/>
          </p:nvPr>
        </p:nvSpPr>
        <p:spPr/>
        <p:txBody>
          <a:bodyPr/>
          <a:lstStyle/>
          <a:p>
            <a:fld id="{CD5C70A5-9411-4B11-A0DB-D49D3D849901}" type="slidenum">
              <a:rPr lang="en-US" smtClean="0"/>
              <a:pPr/>
              <a:t>5</a:t>
            </a:fld>
            <a:endParaRPr lang="en-US"/>
          </a:p>
        </p:txBody>
      </p:sp>
    </p:spTree>
    <p:extLst>
      <p:ext uri="{BB962C8B-B14F-4D97-AF65-F5344CB8AC3E}">
        <p14:creationId xmlns:p14="http://schemas.microsoft.com/office/powerpoint/2010/main" val="2827665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Student Surveys</a:t>
            </a:r>
          </a:p>
        </p:txBody>
      </p:sp>
      <p:sp>
        <p:nvSpPr>
          <p:cNvPr id="3" name="Slide Number Placeholder 2"/>
          <p:cNvSpPr>
            <a:spLocks noGrp="1"/>
          </p:cNvSpPr>
          <p:nvPr>
            <p:ph type="sldNum" sz="quarter" idx="12"/>
          </p:nvPr>
        </p:nvSpPr>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50</a:t>
            </a:fld>
            <a:endParaRPr lang="en-US"/>
          </a:p>
        </p:txBody>
      </p:sp>
    </p:spTree>
    <p:extLst>
      <p:ext uri="{BB962C8B-B14F-4D97-AF65-F5344CB8AC3E}">
        <p14:creationId xmlns:p14="http://schemas.microsoft.com/office/powerpoint/2010/main" val="1270134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Teachers Complete Student Surveys</a:t>
            </a:r>
          </a:p>
        </p:txBody>
      </p:sp>
      <p:sp>
        <p:nvSpPr>
          <p:cNvPr id="3" name="Content Placeholder 2"/>
          <p:cNvSpPr>
            <a:spLocks noGrp="1"/>
          </p:cNvSpPr>
          <p:nvPr>
            <p:ph type="body" sz="quarter" idx="11"/>
          </p:nvPr>
        </p:nvSpPr>
        <p:spPr/>
        <p:txBody>
          <a:bodyPr>
            <a:normAutofit fontScale="70000" lnSpcReduction="20000"/>
          </a:bodyPr>
          <a:lstStyle/>
          <a:p>
            <a:r>
              <a:rPr lang="en-US" dirty="0"/>
              <a:t>From February 19 to March 25, 2024 all test administrators must complete two surveys for each student assigned to their subject test roster.</a:t>
            </a:r>
          </a:p>
          <a:p>
            <a:pPr lvl="1"/>
            <a:r>
              <a:rPr lang="en-US" dirty="0"/>
              <a:t>The First Contact (FC) survey collects info on student learner characteristics. Survey responses inform the linkage level of test items selected for the first </a:t>
            </a:r>
            <a:r>
              <a:rPr lang="en-US" dirty="0" err="1"/>
              <a:t>testlet</a:t>
            </a:r>
            <a:r>
              <a:rPr lang="en-US" dirty="0"/>
              <a:t> in each subject.</a:t>
            </a:r>
          </a:p>
          <a:p>
            <a:pPr lvl="2"/>
            <a:r>
              <a:rPr lang="en-US" dirty="0"/>
              <a:t>Additional information on the FC survey is found in the </a:t>
            </a:r>
            <a:r>
              <a:rPr lang="en-US" dirty="0">
                <a:hlinkClick r:id="rId2"/>
              </a:rPr>
              <a:t>Test Administration Manual</a:t>
            </a:r>
            <a:r>
              <a:rPr lang="en-US" dirty="0"/>
              <a:t>.</a:t>
            </a:r>
          </a:p>
          <a:p>
            <a:pPr lvl="1"/>
            <a:r>
              <a:rPr lang="en-US" dirty="0"/>
              <a:t>The Personal Needs and Preferences (PNP) Profile collects info on the supports a student requires during testing.</a:t>
            </a:r>
          </a:p>
          <a:p>
            <a:pPr lvl="2"/>
            <a:r>
              <a:rPr lang="en-US" dirty="0"/>
              <a:t>Additional information on the PNP profile is found in the </a:t>
            </a:r>
            <a:r>
              <a:rPr lang="en-US" dirty="0">
                <a:hlinkClick r:id="rId3"/>
              </a:rPr>
              <a:t>Accessibility Manual</a:t>
            </a:r>
            <a:r>
              <a:rPr lang="en-US" dirty="0"/>
              <a:t>.</a:t>
            </a:r>
          </a:p>
        </p:txBody>
      </p:sp>
      <p:sp>
        <p:nvSpPr>
          <p:cNvPr id="6" name="Slide Number Placeholder 5"/>
          <p:cNvSpPr>
            <a:spLocks noGrp="1"/>
          </p:cNvSpPr>
          <p:nvPr>
            <p:ph type="sldNum" sz="quarter" idx="10"/>
          </p:nvPr>
        </p:nvSpPr>
        <p:spPr/>
        <p:txBody>
          <a:bodyPr/>
          <a:lstStyle/>
          <a:p>
            <a:fld id="{83A249B5-6FA8-4428-A5B8-F13C5E07DA93}" type="slidenum">
              <a:rPr lang="en-US" smtClean="0"/>
              <a:pPr/>
              <a:t>51</a:t>
            </a:fld>
            <a:endParaRPr lang="en-US"/>
          </a:p>
        </p:txBody>
      </p:sp>
    </p:spTree>
    <p:extLst>
      <p:ext uri="{BB962C8B-B14F-4D97-AF65-F5344CB8AC3E}">
        <p14:creationId xmlns:p14="http://schemas.microsoft.com/office/powerpoint/2010/main" val="3212949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School Preparation</a:t>
            </a:r>
          </a:p>
        </p:txBody>
      </p:sp>
      <p:sp>
        <p:nvSpPr>
          <p:cNvPr id="3" name="Slide Number Placeholder 2"/>
          <p:cNvSpPr>
            <a:spLocks noGrp="1"/>
          </p:cNvSpPr>
          <p:nvPr>
            <p:ph type="sldNum" sz="quarter" idx="12"/>
          </p:nvPr>
        </p:nvSpPr>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52</a:t>
            </a:fld>
            <a:endParaRPr lang="en-US"/>
          </a:p>
        </p:txBody>
      </p:sp>
    </p:spTree>
    <p:extLst>
      <p:ext uri="{BB962C8B-B14F-4D97-AF65-F5344CB8AC3E}">
        <p14:creationId xmlns:p14="http://schemas.microsoft.com/office/powerpoint/2010/main" val="2198469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8E05-958D-4B4C-9C5C-21821E8B7811}"/>
              </a:ext>
            </a:extLst>
          </p:cNvPr>
          <p:cNvSpPr>
            <a:spLocks noGrp="1"/>
          </p:cNvSpPr>
          <p:nvPr>
            <p:ph type="title"/>
          </p:nvPr>
        </p:nvSpPr>
        <p:spPr/>
        <p:txBody>
          <a:bodyPr/>
          <a:lstStyle/>
          <a:p>
            <a:r>
              <a:rPr lang="en-US"/>
              <a:t>Instruction and Testing</a:t>
            </a:r>
          </a:p>
        </p:txBody>
      </p:sp>
      <p:sp>
        <p:nvSpPr>
          <p:cNvPr id="6" name="Content Placeholder 2">
            <a:extLst>
              <a:ext uri="{FF2B5EF4-FFF2-40B4-BE49-F238E27FC236}">
                <a16:creationId xmlns:a16="http://schemas.microsoft.com/office/drawing/2014/main" id="{E37AD8E0-68C9-4C41-BDAC-8CB305C0E17F}"/>
              </a:ext>
            </a:extLst>
          </p:cNvPr>
          <p:cNvSpPr>
            <a:spLocks noGrp="1"/>
          </p:cNvSpPr>
          <p:nvPr>
            <p:ph type="body" sz="quarter" idx="11"/>
          </p:nvPr>
        </p:nvSpPr>
        <p:spPr/>
        <p:txBody>
          <a:bodyPr>
            <a:normAutofit fontScale="62500" lnSpcReduction="20000"/>
          </a:bodyPr>
          <a:lstStyle/>
          <a:p>
            <a:pPr lvl="0"/>
            <a:r>
              <a:rPr lang="en-US"/>
              <a:t>The DLM assessments in English language arts (ELA), mathematics, and science assess Essential Elements (EEs), which are aligned to the New Jersey Student Learning Standards (NJSLS).</a:t>
            </a:r>
          </a:p>
          <a:p>
            <a:pPr lvl="0"/>
            <a:r>
              <a:rPr lang="en-US"/>
              <a:t>School program staff must review the Essential Elements provided on the DLM website early in the school year and implement individualized instruction related to the Essential Elements throughout the year.</a:t>
            </a:r>
          </a:p>
          <a:p>
            <a:pPr lvl="0"/>
            <a:r>
              <a:rPr lang="en-US"/>
              <a:t>The Essential Elements are skill statements written to reflect the standards at an appropriate level for students with the most significant intellectual disabilities.</a:t>
            </a:r>
          </a:p>
          <a:p>
            <a:pPr lvl="0"/>
            <a:r>
              <a:rPr lang="en-US"/>
              <a:t>Use of the Essential Elements (skill statements) and the Year-End test blueprint will guide instruction by assisting in the selection of individualized targeted skills related to the NJSLS. The use of these documents will help prepare students for the DLM assessment. </a:t>
            </a:r>
          </a:p>
        </p:txBody>
      </p:sp>
      <p:sp>
        <p:nvSpPr>
          <p:cNvPr id="5" name="Slide Number Placeholder 4">
            <a:extLst>
              <a:ext uri="{FF2B5EF4-FFF2-40B4-BE49-F238E27FC236}">
                <a16:creationId xmlns:a16="http://schemas.microsoft.com/office/drawing/2014/main" id="{F5C7C6F2-5B74-4C13-9EF2-BC0059389962}"/>
              </a:ext>
            </a:extLst>
          </p:cNvPr>
          <p:cNvSpPr>
            <a:spLocks noGrp="1"/>
          </p:cNvSpPr>
          <p:nvPr>
            <p:ph type="sldNum" sz="quarter" idx="10"/>
          </p:nvPr>
        </p:nvSpPr>
        <p:spPr/>
        <p:txBody>
          <a:bodyPr/>
          <a:lstStyle/>
          <a:p>
            <a:fld id="{CD5C70A5-9411-4B11-A0DB-D49D3D849901}" type="slidenum">
              <a:rPr lang="en-US" smtClean="0"/>
              <a:pPr/>
              <a:t>53</a:t>
            </a:fld>
            <a:endParaRPr lang="en-US"/>
          </a:p>
        </p:txBody>
      </p:sp>
    </p:spTree>
    <p:extLst>
      <p:ext uri="{BB962C8B-B14F-4D97-AF65-F5344CB8AC3E}">
        <p14:creationId xmlns:p14="http://schemas.microsoft.com/office/powerpoint/2010/main" val="1669707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School Program Preparation</a:t>
            </a:r>
          </a:p>
        </p:txBody>
      </p:sp>
      <p:sp>
        <p:nvSpPr>
          <p:cNvPr id="7" name="Content Placeholder 6"/>
          <p:cNvSpPr>
            <a:spLocks noGrp="1"/>
          </p:cNvSpPr>
          <p:nvPr>
            <p:ph type="body" sz="quarter" idx="11"/>
          </p:nvPr>
        </p:nvSpPr>
        <p:spPr/>
        <p:txBody>
          <a:bodyPr>
            <a:normAutofit fontScale="85000" lnSpcReduction="20000"/>
          </a:bodyPr>
          <a:lstStyle/>
          <a:p>
            <a:pPr>
              <a:buFont typeface="Arial" panose="020B0604020202020204" pitchFamily="34" charset="0"/>
              <a:buChar char="•"/>
            </a:pPr>
            <a:r>
              <a:rPr lang="en-US"/>
              <a:t>Teachers must be given the name and contact info for the School Assessment Coordinator.</a:t>
            </a:r>
          </a:p>
          <a:p>
            <a:pPr>
              <a:buFont typeface="Arial" panose="020B0604020202020204" pitchFamily="34" charset="0"/>
              <a:buChar char="•"/>
            </a:pPr>
            <a:r>
              <a:rPr lang="en-US"/>
              <a:t>Links to the DLM test blueprints for all subjects, and info on how to use the ELA and math learning maps for student’s instruction should be provided to teachers in district.</a:t>
            </a:r>
          </a:p>
          <a:p>
            <a:pPr lvl="1">
              <a:buFont typeface="Calibri" panose="020F0502020204030204" pitchFamily="34" charset="0"/>
              <a:buChar char="-"/>
            </a:pPr>
            <a:r>
              <a:rPr lang="en-US" sz="2800"/>
              <a:t>Science learning maps are still in development.</a:t>
            </a:r>
          </a:p>
          <a:p>
            <a:pPr>
              <a:buFont typeface="Arial" panose="020B0604020202020204" pitchFamily="34" charset="0"/>
              <a:buChar char="•"/>
            </a:pPr>
            <a:r>
              <a:rPr lang="en-US"/>
              <a:t>Students who will be taking the DLM should be delivered instruction and activities on a computer or other device recurrently. </a:t>
            </a:r>
          </a:p>
        </p:txBody>
      </p:sp>
      <p:sp>
        <p:nvSpPr>
          <p:cNvPr id="3" name="Slide Number Placeholder 2"/>
          <p:cNvSpPr>
            <a:spLocks noGrp="1"/>
          </p:cNvSpPr>
          <p:nvPr>
            <p:ph type="sldNum" sz="quarter" idx="10"/>
          </p:nvPr>
        </p:nvSpPr>
        <p:spPr/>
        <p:txBody>
          <a:bodyPr/>
          <a:lstStyle/>
          <a:p>
            <a:fld id="{E065D48A-52A3-45D1-8BA2-9CF2CA5424AA}" type="slidenum">
              <a:rPr lang="en-US" smtClean="0"/>
              <a:pPr/>
              <a:t>54</a:t>
            </a:fld>
            <a:endParaRPr lang="en-US"/>
          </a:p>
        </p:txBody>
      </p:sp>
    </p:spTree>
    <p:extLst>
      <p:ext uri="{BB962C8B-B14F-4D97-AF65-F5344CB8AC3E}">
        <p14:creationId xmlns:p14="http://schemas.microsoft.com/office/powerpoint/2010/main" val="2774027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General Information</a:t>
            </a:r>
          </a:p>
        </p:txBody>
      </p:sp>
      <p:sp>
        <p:nvSpPr>
          <p:cNvPr id="5" name="Content Placeholder 4"/>
          <p:cNvSpPr>
            <a:spLocks noGrp="1"/>
          </p:cNvSpPr>
          <p:nvPr>
            <p:ph type="body" sz="quarter" idx="11"/>
          </p:nvPr>
        </p:nvSpPr>
        <p:spPr/>
        <p:txBody>
          <a:bodyPr>
            <a:normAutofit fontScale="85000" lnSpcReduction="20000"/>
          </a:bodyPr>
          <a:lstStyle/>
          <a:p>
            <a:r>
              <a:rPr lang="en-US" dirty="0"/>
              <a:t>A list of manipulatives that may be needed for testing for each grade level will be available in February 2023.</a:t>
            </a:r>
          </a:p>
          <a:p>
            <a:pPr lvl="1"/>
            <a:r>
              <a:rPr lang="en-US" dirty="0"/>
              <a:t>Appropriate substitutions may be made, if necessary, based on the EEs and node descriptions. More information on the process of selecting substitutions will be available in February 2023.</a:t>
            </a:r>
          </a:p>
          <a:p>
            <a:r>
              <a:rPr lang="en-US" dirty="0"/>
              <a:t>Practice tests are currently available and should be utilized in order to give the student experience with the online test prior to the spring assessment.</a:t>
            </a:r>
          </a:p>
          <a:p>
            <a:pPr lvl="1"/>
            <a:r>
              <a:rPr lang="en-US" dirty="0"/>
              <a:t>The DLM Test Administration manual will provide sample test login IDs and passwords for practice testing.</a:t>
            </a:r>
          </a:p>
        </p:txBody>
      </p:sp>
      <p:sp>
        <p:nvSpPr>
          <p:cNvPr id="6" name="Slide Number Placeholder 5"/>
          <p:cNvSpPr>
            <a:spLocks noGrp="1"/>
          </p:cNvSpPr>
          <p:nvPr>
            <p:ph type="sldNum" sz="quarter" idx="10"/>
          </p:nvPr>
        </p:nvSpPr>
        <p:spPr/>
        <p:txBody>
          <a:bodyPr/>
          <a:lstStyle/>
          <a:p>
            <a:fld id="{83A249B5-6FA8-4428-A5B8-F13C5E07DA93}" type="slidenum">
              <a:rPr lang="en-US" smtClean="0"/>
              <a:pPr/>
              <a:t>55</a:t>
            </a:fld>
            <a:endParaRPr lang="en-US"/>
          </a:p>
        </p:txBody>
      </p:sp>
    </p:spTree>
    <p:extLst>
      <p:ext uri="{BB962C8B-B14F-4D97-AF65-F5344CB8AC3E}">
        <p14:creationId xmlns:p14="http://schemas.microsoft.com/office/powerpoint/2010/main" val="1336110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Development Modules</a:t>
            </a:r>
          </a:p>
        </p:txBody>
      </p:sp>
      <p:sp>
        <p:nvSpPr>
          <p:cNvPr id="3" name="Content Placeholder 2"/>
          <p:cNvSpPr>
            <a:spLocks noGrp="1"/>
          </p:cNvSpPr>
          <p:nvPr>
            <p:ph type="body" sz="quarter" idx="11"/>
          </p:nvPr>
        </p:nvSpPr>
        <p:spPr/>
        <p:txBody>
          <a:bodyPr>
            <a:normAutofit fontScale="70000" lnSpcReduction="20000"/>
          </a:bodyPr>
          <a:lstStyle/>
          <a:p>
            <a:r>
              <a:rPr lang="en-US"/>
              <a:t>DLM professional development modules:</a:t>
            </a:r>
          </a:p>
          <a:p>
            <a:pPr lvl="1"/>
            <a:r>
              <a:rPr lang="en-US"/>
              <a:t>support the design and delivery of instruction.</a:t>
            </a:r>
          </a:p>
          <a:p>
            <a:pPr lvl="1"/>
            <a:r>
              <a:rPr lang="en-US"/>
              <a:t>are optional teacher modules are different from the mandatory NJ DLM required training modules. </a:t>
            </a:r>
          </a:p>
          <a:p>
            <a:pPr lvl="1"/>
            <a:r>
              <a:rPr lang="en-US"/>
              <a:t>contain various instructional information useful for classrooms and school programs. Topics are broad and include information about alternate pencils (writing topic), algebraic thinking, predictable chart writing, place value, etc.</a:t>
            </a:r>
          </a:p>
          <a:p>
            <a:r>
              <a:rPr lang="en-US"/>
              <a:t>See the DLM PD webpage for more information about the professional development modules, including </a:t>
            </a:r>
            <a:r>
              <a:rPr lang="en-US">
                <a:hlinkClick r:id="rId3"/>
              </a:rPr>
              <a:t>Frequently Asked Questions</a:t>
            </a:r>
            <a:r>
              <a:rPr lang="en-US"/>
              <a:t>.</a:t>
            </a:r>
          </a:p>
        </p:txBody>
      </p:sp>
      <p:sp>
        <p:nvSpPr>
          <p:cNvPr id="6" name="Slide Number Placeholder 5"/>
          <p:cNvSpPr>
            <a:spLocks noGrp="1"/>
          </p:cNvSpPr>
          <p:nvPr>
            <p:ph type="sldNum" sz="quarter" idx="10"/>
          </p:nvPr>
        </p:nvSpPr>
        <p:spPr/>
        <p:txBody>
          <a:bodyPr/>
          <a:lstStyle/>
          <a:p>
            <a:fld id="{83A249B5-6FA8-4428-A5B8-F13C5E07DA93}" type="slidenum">
              <a:rPr lang="en-US" smtClean="0"/>
              <a:pPr/>
              <a:t>56</a:t>
            </a:fld>
            <a:endParaRPr lang="en-US"/>
          </a:p>
        </p:txBody>
      </p:sp>
    </p:spTree>
    <p:extLst>
      <p:ext uri="{BB962C8B-B14F-4D97-AF65-F5344CB8AC3E}">
        <p14:creationId xmlns:p14="http://schemas.microsoft.com/office/powerpoint/2010/main" val="3043363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15B43-E4AE-4AD8-B685-E8A901199CA0}"/>
              </a:ext>
            </a:extLst>
          </p:cNvPr>
          <p:cNvSpPr>
            <a:spLocks noGrp="1"/>
          </p:cNvSpPr>
          <p:nvPr>
            <p:ph type="title"/>
          </p:nvPr>
        </p:nvSpPr>
        <p:spPr/>
        <p:txBody>
          <a:bodyPr/>
          <a:lstStyle/>
          <a:p>
            <a:r>
              <a:rPr lang="en-US"/>
              <a:t>More Information and Phone Contacts</a:t>
            </a:r>
          </a:p>
        </p:txBody>
      </p:sp>
      <p:sp>
        <p:nvSpPr>
          <p:cNvPr id="5" name="Slide Number Placeholder 4">
            <a:extLst>
              <a:ext uri="{FF2B5EF4-FFF2-40B4-BE49-F238E27FC236}">
                <a16:creationId xmlns:a16="http://schemas.microsoft.com/office/drawing/2014/main" id="{D416A0F8-5B61-425F-9381-1832BF63A1A7}"/>
              </a:ext>
            </a:extLst>
          </p:cNvPr>
          <p:cNvSpPr>
            <a:spLocks noGrp="1"/>
          </p:cNvSpPr>
          <p:nvPr>
            <p:ph type="sldNum" sz="quarter" idx="12"/>
          </p:nvPr>
        </p:nvSpPr>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57</a:t>
            </a:fld>
            <a:endParaRPr lang="en-US"/>
          </a:p>
        </p:txBody>
      </p:sp>
    </p:spTree>
    <p:extLst>
      <p:ext uri="{BB962C8B-B14F-4D97-AF65-F5344CB8AC3E}">
        <p14:creationId xmlns:p14="http://schemas.microsoft.com/office/powerpoint/2010/main" val="1161360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Information</a:t>
            </a:r>
          </a:p>
        </p:txBody>
      </p:sp>
      <p:sp>
        <p:nvSpPr>
          <p:cNvPr id="3" name="Content Placeholder 2"/>
          <p:cNvSpPr>
            <a:spLocks noGrp="1"/>
          </p:cNvSpPr>
          <p:nvPr>
            <p:ph type="body" sz="quarter" idx="11"/>
          </p:nvPr>
        </p:nvSpPr>
        <p:spPr/>
        <p:txBody>
          <a:bodyPr>
            <a:normAutofit fontScale="92500" lnSpcReduction="10000"/>
          </a:bodyPr>
          <a:lstStyle/>
          <a:p>
            <a:r>
              <a:rPr lang="en-US"/>
              <a:t>Presentations addressing administration procedures (Preparation Parts 1 and 2, also posted on the </a:t>
            </a:r>
            <a:r>
              <a:rPr lang="en-US">
                <a:hlinkClick r:id="rId3"/>
              </a:rPr>
              <a:t>NJ DLM website</a:t>
            </a:r>
            <a:r>
              <a:rPr lang="en-US"/>
              <a:t>) must be viewed by Assessment Coordinators and teachers before administering the test.</a:t>
            </a:r>
          </a:p>
          <a:p>
            <a:r>
              <a:rPr lang="en-US"/>
              <a:t>Districts must follow all NJ test policies outlined in all presentations.</a:t>
            </a:r>
          </a:p>
          <a:p>
            <a:r>
              <a:rPr lang="en-US"/>
              <a:t>Districts must download and view these presentations as they become available.</a:t>
            </a:r>
          </a:p>
        </p:txBody>
      </p:sp>
      <p:sp>
        <p:nvSpPr>
          <p:cNvPr id="6" name="Slide Number Placeholder 5"/>
          <p:cNvSpPr>
            <a:spLocks noGrp="1"/>
          </p:cNvSpPr>
          <p:nvPr>
            <p:ph type="sldNum" sz="quarter" idx="10"/>
          </p:nvPr>
        </p:nvSpPr>
        <p:spPr/>
        <p:txBody>
          <a:bodyPr/>
          <a:lstStyle/>
          <a:p>
            <a:pPr>
              <a:defRPr/>
            </a:pPr>
            <a:fld id="{83A249B5-6FA8-4428-A5B8-F13C5E07DA93}" type="slidenum">
              <a:rPr lang="en-US" smtClean="0"/>
              <a:pPr>
                <a:defRPr/>
              </a:pPr>
              <a:t>58</a:t>
            </a:fld>
            <a:endParaRPr lang="en-US"/>
          </a:p>
        </p:txBody>
      </p:sp>
    </p:spTree>
    <p:extLst>
      <p:ext uri="{BB962C8B-B14F-4D97-AF65-F5344CB8AC3E}">
        <p14:creationId xmlns:p14="http://schemas.microsoft.com/office/powerpoint/2010/main" val="721161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More Information on Kite</a:t>
            </a:r>
          </a:p>
        </p:txBody>
      </p:sp>
      <p:sp>
        <p:nvSpPr>
          <p:cNvPr id="3" name="Content Placeholder 2"/>
          <p:cNvSpPr>
            <a:spLocks noGrp="1"/>
          </p:cNvSpPr>
          <p:nvPr>
            <p:ph type="body" sz="quarter" idx="11"/>
          </p:nvPr>
        </p:nvSpPr>
        <p:spPr/>
        <p:txBody>
          <a:bodyPr vert="horz" lIns="91440" tIns="45720" rIns="822960" bIns="45720" rtlCol="0" anchor="t">
            <a:normAutofit fontScale="62500" lnSpcReduction="20000"/>
          </a:bodyPr>
          <a:lstStyle/>
          <a:p>
            <a:r>
              <a:rPr lang="en-US" dirty="0">
                <a:latin typeface="Palatino Linotype"/>
              </a:rPr>
              <a:t>For DLM questions regarding Kite Educator Portal, Teacher training or Kite Student Portal please contact the DLM Help Desk.</a:t>
            </a:r>
          </a:p>
          <a:p>
            <a:r>
              <a:rPr lang="en-US" dirty="0"/>
              <a:t>	Phone: 1-855-277-9751 (toll free)</a:t>
            </a:r>
          </a:p>
          <a:p>
            <a:r>
              <a:rPr lang="en-US" dirty="0"/>
              <a:t>	Email </a:t>
            </a:r>
            <a:r>
              <a:rPr lang="en-US" dirty="0">
                <a:hlinkClick r:id="rId2"/>
              </a:rPr>
              <a:t>DLM-support@ku.edu</a:t>
            </a:r>
            <a:r>
              <a:rPr lang="en-US" dirty="0"/>
              <a:t>	</a:t>
            </a:r>
          </a:p>
          <a:p>
            <a:r>
              <a:rPr lang="en-US" dirty="0"/>
              <a:t>Do not include student Personally Identifiable Information (PII) other than the last 4 digits </a:t>
            </a:r>
            <a:r>
              <a:rPr lang="en-US" i="1" dirty="0"/>
              <a:t>only</a:t>
            </a:r>
            <a:r>
              <a:rPr lang="en-US" dirty="0"/>
              <a:t> of a Student Identification (SID) numbers.</a:t>
            </a:r>
          </a:p>
          <a:p>
            <a:pPr lvl="1"/>
            <a:r>
              <a:rPr lang="en-US" dirty="0"/>
              <a:t>This includes the Kite Chat located in Educator Portal. DLM Support can provide a link to a secure site if additional student PII is needed.</a:t>
            </a:r>
          </a:p>
          <a:p>
            <a:r>
              <a:rPr lang="en-US" dirty="0"/>
              <a:t>Do include specific references to manuals/training materials when requesting clarification or assistance.</a:t>
            </a:r>
          </a:p>
        </p:txBody>
      </p:sp>
      <p:sp>
        <p:nvSpPr>
          <p:cNvPr id="6" name="Slide Number Placeholder 5"/>
          <p:cNvSpPr>
            <a:spLocks noGrp="1"/>
          </p:cNvSpPr>
          <p:nvPr>
            <p:ph type="sldNum" sz="quarter" idx="10"/>
          </p:nvPr>
        </p:nvSpPr>
        <p:spPr/>
        <p:txBody>
          <a:bodyPr/>
          <a:lstStyle/>
          <a:p>
            <a:fld id="{E065D48A-52A3-45D1-8BA2-9CF2CA5424AA}" type="slidenum">
              <a:rPr lang="en-US" smtClean="0"/>
              <a:pPr/>
              <a:t>59</a:t>
            </a:fld>
            <a:endParaRPr lang="en-US"/>
          </a:p>
        </p:txBody>
      </p:sp>
    </p:spTree>
    <p:extLst>
      <p:ext uri="{BB962C8B-B14F-4D97-AF65-F5344CB8AC3E}">
        <p14:creationId xmlns:p14="http://schemas.microsoft.com/office/powerpoint/2010/main" val="7495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Test Window for ELA, Math, and Science</a:t>
            </a:r>
          </a:p>
        </p:txBody>
      </p:sp>
      <p:sp>
        <p:nvSpPr>
          <p:cNvPr id="4" name="Text Placeholder 3"/>
          <p:cNvSpPr>
            <a:spLocks noGrp="1"/>
          </p:cNvSpPr>
          <p:nvPr>
            <p:ph type="body" sz="quarter" idx="11"/>
          </p:nvPr>
        </p:nvSpPr>
        <p:spPr/>
        <p:txBody>
          <a:bodyPr>
            <a:normAutofit fontScale="85000" lnSpcReduction="10000"/>
          </a:bodyPr>
          <a:lstStyle/>
          <a:p>
            <a:r>
              <a:rPr lang="en-US" dirty="0"/>
              <a:t>The NJ DLM test administration window is April 8 to May 31, 2024.</a:t>
            </a:r>
          </a:p>
          <a:p>
            <a:pPr lvl="1"/>
            <a:r>
              <a:rPr lang="en-US" dirty="0"/>
              <a:t>Districts should begin testing early enough to ensure completion during the testing window. </a:t>
            </a:r>
          </a:p>
          <a:p>
            <a:r>
              <a:rPr lang="en-US" dirty="0"/>
              <a:t>The testing window includes time to:</a:t>
            </a:r>
          </a:p>
          <a:p>
            <a:pPr lvl="1"/>
            <a:r>
              <a:rPr lang="en-US" dirty="0"/>
              <a:t>accommodate students who are assessed in three subject areas and/or were absent early in the testing window; and</a:t>
            </a:r>
          </a:p>
          <a:p>
            <a:pPr lvl="1"/>
            <a:r>
              <a:rPr lang="en-US" dirty="0"/>
              <a:t>accommodate school breaks, holidays, emergency closures, etc.</a:t>
            </a:r>
          </a:p>
        </p:txBody>
      </p:sp>
      <p:sp>
        <p:nvSpPr>
          <p:cNvPr id="3" name="Slide Number Placeholder 2"/>
          <p:cNvSpPr>
            <a:spLocks noGrp="1"/>
          </p:cNvSpPr>
          <p:nvPr>
            <p:ph type="sldNum" sz="quarter" idx="10"/>
          </p:nvPr>
        </p:nvSpPr>
        <p:spPr/>
        <p:txBody>
          <a:bodyPr/>
          <a:lstStyle/>
          <a:p>
            <a:fld id="{CD5C70A5-9411-4B11-A0DB-D49D3D849901}" type="slidenum">
              <a:rPr lang="en-US" smtClean="0"/>
              <a:pPr/>
              <a:t>6</a:t>
            </a:fld>
            <a:endParaRPr lang="en-US"/>
          </a:p>
        </p:txBody>
      </p:sp>
    </p:spTree>
    <p:extLst>
      <p:ext uri="{BB962C8B-B14F-4D97-AF65-F5344CB8AC3E}">
        <p14:creationId xmlns:p14="http://schemas.microsoft.com/office/powerpoint/2010/main" val="2317542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For More Information</a:t>
            </a:r>
          </a:p>
        </p:txBody>
      </p:sp>
      <p:sp>
        <p:nvSpPr>
          <p:cNvPr id="5" name="Content Placeholder 2"/>
          <p:cNvSpPr>
            <a:spLocks noGrp="1"/>
          </p:cNvSpPr>
          <p:nvPr>
            <p:ph type="body" sz="quarter" idx="11"/>
          </p:nvPr>
        </p:nvSpPr>
        <p:spPr/>
        <p:txBody>
          <a:bodyPr vert="horz" lIns="91440" tIns="45720" rIns="822960" bIns="45720" rtlCol="0" anchor="t">
            <a:normAutofit fontScale="77500" lnSpcReduction="20000"/>
          </a:bodyPr>
          <a:lstStyle/>
          <a:p>
            <a:r>
              <a:rPr lang="en-US" dirty="0"/>
              <a:t>Staff with questions about login IDs, enrollment and roster files, score reports, state organizational table, data issues, technology questions, test design, training, test administration, accessibility, etc., should contact:</a:t>
            </a:r>
          </a:p>
          <a:p>
            <a:pPr lvl="1"/>
            <a:r>
              <a:rPr lang="en-US" dirty="0">
                <a:latin typeface="Palatino Linotype"/>
              </a:rPr>
              <a:t>Office of Assessments: </a:t>
            </a:r>
            <a:r>
              <a:rPr lang="en-US" dirty="0">
                <a:latin typeface="Palatino Linotype"/>
                <a:hlinkClick r:id="rId3"/>
              </a:rPr>
              <a:t>Assessment@doe.nj.gov</a:t>
            </a:r>
            <a:endParaRPr lang="en-US" dirty="0">
              <a:latin typeface="Palatino Linotype"/>
            </a:endParaRPr>
          </a:p>
          <a:p>
            <a:pPr lvl="1"/>
            <a:r>
              <a:rPr lang="en-US" dirty="0">
                <a:latin typeface="Palatino Linotype"/>
              </a:rPr>
              <a:t>Office of Special Education Policy and Dispute Resolution:  </a:t>
            </a:r>
            <a:r>
              <a:rPr lang="en-US" dirty="0">
                <a:latin typeface="Palatino Linotype"/>
                <a:hlinkClick r:id="rId4"/>
              </a:rPr>
              <a:t>oseinfo@doe.nj.gov</a:t>
            </a:r>
            <a:r>
              <a:rPr lang="en-US" dirty="0">
                <a:latin typeface="Palatino Linotype"/>
              </a:rPr>
              <a:t> </a:t>
            </a:r>
          </a:p>
          <a:p>
            <a:r>
              <a:rPr lang="en-US" dirty="0"/>
              <a:t>Please review the DLM materials prior to emailing the Office of Assessments and indicate what page(s) in the materials your questions reference. This will facilitate a timely response.</a:t>
            </a:r>
          </a:p>
        </p:txBody>
      </p:sp>
      <p:sp>
        <p:nvSpPr>
          <p:cNvPr id="3" name="Slide Number Placeholder 2"/>
          <p:cNvSpPr>
            <a:spLocks noGrp="1"/>
          </p:cNvSpPr>
          <p:nvPr>
            <p:ph type="sldNum" sz="quarter" idx="10"/>
          </p:nvPr>
        </p:nvSpPr>
        <p:spPr/>
        <p:txBody>
          <a:bodyPr/>
          <a:lstStyle/>
          <a:p>
            <a:fld id="{E065D48A-52A3-45D1-8BA2-9CF2CA5424AA}" type="slidenum">
              <a:rPr lang="en-US" smtClean="0"/>
              <a:pPr/>
              <a:t>60</a:t>
            </a:fld>
            <a:endParaRPr lang="en-US"/>
          </a:p>
        </p:txBody>
      </p:sp>
    </p:spTree>
    <p:extLst>
      <p:ext uri="{BB962C8B-B14F-4D97-AF65-F5344CB8AC3E}">
        <p14:creationId xmlns:p14="http://schemas.microsoft.com/office/powerpoint/2010/main" val="1607623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lgn="ctr" eaLnBrk="1" hangingPunct="1">
              <a:defRPr/>
            </a:pPr>
            <a:r>
              <a:rPr lang="en-US" sz="4000"/>
              <a:t>Accountability Information</a:t>
            </a:r>
          </a:p>
        </p:txBody>
      </p:sp>
      <p:sp>
        <p:nvSpPr>
          <p:cNvPr id="157699" name="Rectangle 3"/>
          <p:cNvSpPr>
            <a:spLocks noGrp="1" noChangeArrowheads="1"/>
          </p:cNvSpPr>
          <p:nvPr>
            <p:ph type="body" sz="quarter" idx="11"/>
          </p:nvPr>
        </p:nvSpPr>
        <p:spPr/>
        <p:txBody>
          <a:bodyPr/>
          <a:lstStyle/>
          <a:p>
            <a:r>
              <a:rPr lang="en-US" sz="2600"/>
              <a:t>Find accountability information on the </a:t>
            </a:r>
            <a:r>
              <a:rPr lang="en-US" sz="2600">
                <a:hlinkClick r:id="rId3"/>
              </a:rPr>
              <a:t>NJDOE Title I webpage</a:t>
            </a:r>
            <a:r>
              <a:rPr lang="en-US" sz="2600"/>
              <a:t> as well as the </a:t>
            </a:r>
            <a:r>
              <a:rPr lang="en-US" sz="2600">
                <a:hlinkClick r:id="rId4"/>
              </a:rPr>
              <a:t>US Department of Education Title I webpage</a:t>
            </a:r>
            <a:r>
              <a:rPr lang="en-US" sz="2600"/>
              <a:t>.</a:t>
            </a:r>
          </a:p>
          <a:p>
            <a:r>
              <a:rPr lang="en-US" sz="2600"/>
              <a:t>If you have questions after reviewing the Accountability information, please call the NJDOE Office of Title I at 609-376-9080.</a:t>
            </a:r>
          </a:p>
        </p:txBody>
      </p:sp>
      <p:sp>
        <p:nvSpPr>
          <p:cNvPr id="4" name="Slide Number Placeholder 3"/>
          <p:cNvSpPr>
            <a:spLocks noGrp="1"/>
          </p:cNvSpPr>
          <p:nvPr>
            <p:ph type="sldNum" sz="quarter" idx="10"/>
          </p:nvPr>
        </p:nvSpPr>
        <p:spPr/>
        <p:txBody>
          <a:bodyPr/>
          <a:lstStyle/>
          <a:p>
            <a:pPr>
              <a:defRPr/>
            </a:pPr>
            <a:fld id="{83A249B5-6FA8-4428-A5B8-F13C5E07DA93}" type="slidenum">
              <a:rPr lang="en-US" smtClean="0"/>
              <a:pPr>
                <a:defRPr/>
              </a:pPr>
              <a:t>61</a:t>
            </a:fld>
            <a:endParaRPr lang="en-US"/>
          </a:p>
        </p:txBody>
      </p:sp>
    </p:spTree>
    <p:extLst>
      <p:ext uri="{BB962C8B-B14F-4D97-AF65-F5344CB8AC3E}">
        <p14:creationId xmlns:p14="http://schemas.microsoft.com/office/powerpoint/2010/main" val="36364407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The Office of Assessment: </a:t>
            </a:r>
            <a:r>
              <a:rPr lang="en-US" dirty="0">
                <a:hlinkClick r:id="rId3"/>
              </a:rPr>
              <a:t>assessment@doe.nj.gov</a:t>
            </a:r>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63</a:t>
            </a:fld>
            <a:endParaRPr lang="en-US"/>
          </a:p>
        </p:txBody>
      </p:sp>
    </p:spTree>
    <p:extLst>
      <p:ext uri="{BB962C8B-B14F-4D97-AF65-F5344CB8AC3E}">
        <p14:creationId xmlns:p14="http://schemas.microsoft.com/office/powerpoint/2010/main" val="115392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DLM Computer Adaptive Testing</a:t>
            </a:r>
          </a:p>
        </p:txBody>
      </p:sp>
      <p:sp>
        <p:nvSpPr>
          <p:cNvPr id="4" name="Text Placeholder 3"/>
          <p:cNvSpPr>
            <a:spLocks noGrp="1"/>
          </p:cNvSpPr>
          <p:nvPr>
            <p:ph type="body" sz="quarter" idx="11"/>
          </p:nvPr>
        </p:nvSpPr>
        <p:spPr/>
        <p:txBody>
          <a:bodyPr>
            <a:normAutofit fontScale="70000" lnSpcReduction="20000"/>
          </a:bodyPr>
          <a:lstStyle/>
          <a:p>
            <a:pPr marL="0" indent="0">
              <a:buNone/>
            </a:pPr>
            <a:r>
              <a:rPr lang="en-US" dirty="0"/>
              <a:t>The DLM assessment is one type of computer adaptive assessment. </a:t>
            </a:r>
          </a:p>
          <a:p>
            <a:pPr marL="0" indent="0">
              <a:buNone/>
            </a:pPr>
            <a:r>
              <a:rPr lang="en-US" dirty="0"/>
              <a:t>The computer adaptive process for the DLM includes the following steps:</a:t>
            </a:r>
          </a:p>
          <a:p>
            <a:pPr marL="731520" indent="-514350">
              <a:buFont typeface="+mj-lt"/>
              <a:buAutoNum type="arabicPeriod"/>
            </a:pPr>
            <a:r>
              <a:rPr lang="en-US" sz="2600" dirty="0"/>
              <a:t>A student first takes a small set of items, called a </a:t>
            </a:r>
            <a:r>
              <a:rPr lang="en-US" sz="2600" dirty="0" err="1"/>
              <a:t>testlet</a:t>
            </a:r>
            <a:r>
              <a:rPr lang="en-US" sz="2600" dirty="0"/>
              <a:t>. The level of items in the first </a:t>
            </a:r>
            <a:r>
              <a:rPr lang="en-US" sz="2600" dirty="0" err="1"/>
              <a:t>testlet</a:t>
            </a:r>
            <a:r>
              <a:rPr lang="en-US" sz="2600" dirty="0"/>
              <a:t> are generated based on the responses to the First Contact (FC) survey.</a:t>
            </a:r>
          </a:p>
          <a:p>
            <a:pPr marL="731520" indent="-514350">
              <a:buFont typeface="+mj-lt"/>
              <a:buAutoNum type="arabicPeriod"/>
            </a:pPr>
            <a:r>
              <a:rPr lang="en-US" sz="2600" dirty="0"/>
              <a:t>The system scores the items, then takes into account the level of difficulty of the test items and the student’s performance (correct or incorrect answers).</a:t>
            </a:r>
          </a:p>
          <a:p>
            <a:pPr marL="731520" indent="-514350">
              <a:buFont typeface="+mj-lt"/>
              <a:buAutoNum type="arabicPeriod"/>
            </a:pPr>
            <a:r>
              <a:rPr lang="en-US" sz="2600" dirty="0"/>
              <a:t>Based on the student’s performance, another </a:t>
            </a:r>
            <a:r>
              <a:rPr lang="en-US" sz="2600" dirty="0" err="1"/>
              <a:t>testlet</a:t>
            </a:r>
            <a:r>
              <a:rPr lang="en-US" sz="2600" dirty="0"/>
              <a:t> is selected. The next </a:t>
            </a:r>
            <a:r>
              <a:rPr lang="en-US" sz="2600" dirty="0" err="1"/>
              <a:t>testlet</a:t>
            </a:r>
            <a:r>
              <a:rPr lang="en-US" sz="2600" dirty="0"/>
              <a:t> contains new items that are around the same level, somewhat easier, or somewhat harder than the last </a:t>
            </a:r>
            <a:r>
              <a:rPr lang="en-US" sz="2600" dirty="0" err="1"/>
              <a:t>testlet</a:t>
            </a:r>
            <a:r>
              <a:rPr lang="en-US" sz="2600" dirty="0"/>
              <a:t>.</a:t>
            </a:r>
          </a:p>
          <a:p>
            <a:pPr marL="731520" indent="-514350">
              <a:buFont typeface="+mj-lt"/>
              <a:buAutoNum type="arabicPeriod"/>
            </a:pPr>
            <a:r>
              <a:rPr lang="en-US" sz="2600" dirty="0"/>
              <a:t>This process continues until the </a:t>
            </a:r>
            <a:r>
              <a:rPr lang="en-US" sz="2600" dirty="0" err="1"/>
              <a:t>testlets</a:t>
            </a:r>
            <a:r>
              <a:rPr lang="en-US" sz="2600" dirty="0"/>
              <a:t> address all Essential Elements in the YE test blueprint.</a:t>
            </a:r>
          </a:p>
        </p:txBody>
      </p:sp>
      <p:sp>
        <p:nvSpPr>
          <p:cNvPr id="3" name="Slide Number Placeholder 2"/>
          <p:cNvSpPr>
            <a:spLocks noGrp="1"/>
          </p:cNvSpPr>
          <p:nvPr>
            <p:ph type="sldNum" sz="quarter" idx="10"/>
          </p:nvPr>
        </p:nvSpPr>
        <p:spPr/>
        <p:txBody>
          <a:bodyPr/>
          <a:lstStyle/>
          <a:p>
            <a:fld id="{CD5C70A5-9411-4B11-A0DB-D49D3D849901}" type="slidenum">
              <a:rPr lang="en-US" smtClean="0"/>
              <a:pPr/>
              <a:t>7</a:t>
            </a:fld>
            <a:endParaRPr lang="en-US"/>
          </a:p>
        </p:txBody>
      </p:sp>
    </p:spTree>
    <p:extLst>
      <p:ext uri="{BB962C8B-B14F-4D97-AF65-F5344CB8AC3E}">
        <p14:creationId xmlns:p14="http://schemas.microsoft.com/office/powerpoint/2010/main" val="357579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Obtaining NJ DLM Information</a:t>
            </a:r>
          </a:p>
        </p:txBody>
      </p:sp>
      <p:sp>
        <p:nvSpPr>
          <p:cNvPr id="4" name="Text Placeholder 3"/>
          <p:cNvSpPr>
            <a:spLocks noGrp="1"/>
          </p:cNvSpPr>
          <p:nvPr>
            <p:ph type="body" sz="quarter" idx="11"/>
          </p:nvPr>
        </p:nvSpPr>
        <p:spPr/>
        <p:txBody>
          <a:bodyPr vert="horz" lIns="91440" tIns="45720" rIns="822960" bIns="45720" rtlCol="0" anchor="t">
            <a:normAutofit fontScale="77500" lnSpcReduction="20000"/>
          </a:bodyPr>
          <a:lstStyle/>
          <a:p>
            <a:r>
              <a:rPr lang="en-US" dirty="0">
                <a:latin typeface="Palatino Linotype"/>
              </a:rPr>
              <a:t>The </a:t>
            </a:r>
            <a:r>
              <a:rPr lang="en-US" dirty="0">
                <a:latin typeface="Palatino Linotype"/>
                <a:hlinkClick r:id="rId3"/>
              </a:rPr>
              <a:t>NJ DLM webpage</a:t>
            </a:r>
            <a:r>
              <a:rPr lang="en-US" dirty="0">
                <a:latin typeface="Palatino Linotype"/>
              </a:rPr>
              <a:t> provides all resources including:</a:t>
            </a:r>
          </a:p>
          <a:p>
            <a:r>
              <a:rPr lang="en-US" dirty="0">
                <a:latin typeface="Palatino Linotype"/>
              </a:rPr>
              <a:t>NJ required training presentations and test manuals;</a:t>
            </a:r>
          </a:p>
          <a:p>
            <a:r>
              <a:rPr lang="en-US" dirty="0">
                <a:latin typeface="Palatino Linotype"/>
              </a:rPr>
              <a:t>A link to required teacher training; </a:t>
            </a:r>
            <a:endParaRPr lang="en-US" dirty="0"/>
          </a:p>
          <a:p>
            <a:r>
              <a:rPr lang="en-US" dirty="0">
                <a:latin typeface="Palatino Linotype"/>
              </a:rPr>
              <a:t>Links to the online DLM Kite Portals; and</a:t>
            </a:r>
          </a:p>
          <a:p>
            <a:r>
              <a:rPr lang="en-US" dirty="0">
                <a:latin typeface="Palatino Linotype"/>
              </a:rPr>
              <a:t>Test security agreements.</a:t>
            </a:r>
          </a:p>
          <a:p>
            <a:r>
              <a:rPr lang="en-US" dirty="0">
                <a:latin typeface="Palatino Linotype"/>
              </a:rPr>
              <a:t>Please note: Districts must regularly check the NJ DLM webpage for manual and training material updates as these are reposted when revised.</a:t>
            </a:r>
          </a:p>
        </p:txBody>
      </p:sp>
      <p:sp>
        <p:nvSpPr>
          <p:cNvPr id="3" name="Slide Number Placeholder 2"/>
          <p:cNvSpPr>
            <a:spLocks noGrp="1"/>
          </p:cNvSpPr>
          <p:nvPr>
            <p:ph type="sldNum" sz="quarter" idx="10"/>
          </p:nvPr>
        </p:nvSpPr>
        <p:spPr/>
        <p:txBody>
          <a:bodyPr/>
          <a:lstStyle/>
          <a:p>
            <a:fld id="{CD5C70A5-9411-4B11-A0DB-D49D3D849901}" type="slidenum">
              <a:rPr lang="en-US" smtClean="0"/>
              <a:pPr/>
              <a:t>8</a:t>
            </a:fld>
            <a:endParaRPr lang="en-US"/>
          </a:p>
        </p:txBody>
      </p:sp>
    </p:spTree>
    <p:extLst>
      <p:ext uri="{BB962C8B-B14F-4D97-AF65-F5344CB8AC3E}">
        <p14:creationId xmlns:p14="http://schemas.microsoft.com/office/powerpoint/2010/main" val="394385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Subscribe to Test Updates</a:t>
            </a:r>
          </a:p>
        </p:txBody>
      </p:sp>
      <p:sp>
        <p:nvSpPr>
          <p:cNvPr id="4" name="Text Placeholder 3"/>
          <p:cNvSpPr>
            <a:spLocks noGrp="1"/>
          </p:cNvSpPr>
          <p:nvPr>
            <p:ph type="body" sz="quarter" idx="11"/>
          </p:nvPr>
        </p:nvSpPr>
        <p:spPr>
          <a:xfrm>
            <a:off x="171451" y="1222375"/>
            <a:ext cx="11849100" cy="3057568"/>
          </a:xfrm>
        </p:spPr>
        <p:txBody>
          <a:bodyPr wrap="square">
            <a:spAutoFit/>
          </a:bodyPr>
          <a:lstStyle/>
          <a:p>
            <a:pPr>
              <a:lnSpc>
                <a:spcPct val="100000"/>
              </a:lnSpc>
              <a:spcBef>
                <a:spcPts val="0"/>
              </a:spcBef>
            </a:pPr>
            <a:r>
              <a:rPr lang="en-US" sz="3200"/>
              <a:t>DLM test information is also delivered via the DLM Test Updates system. </a:t>
            </a:r>
          </a:p>
          <a:p>
            <a:pPr>
              <a:lnSpc>
                <a:spcPct val="100000"/>
              </a:lnSpc>
              <a:spcBef>
                <a:spcPts val="0"/>
              </a:spcBef>
            </a:pPr>
            <a:r>
              <a:rPr lang="en-US" sz="3200"/>
              <a:t>You may sign up for automatic email updates on the </a:t>
            </a:r>
            <a:r>
              <a:rPr lang="en-US" sz="3200">
                <a:hlinkClick r:id="rId3"/>
              </a:rPr>
              <a:t>DLM webpage</a:t>
            </a:r>
            <a:r>
              <a:rPr lang="en-US" sz="3200"/>
              <a:t>.</a:t>
            </a:r>
          </a:p>
          <a:p>
            <a:r>
              <a:rPr lang="en-US" sz="3200">
                <a:solidFill>
                  <a:prstClr val="black"/>
                </a:solidFill>
              </a:rPr>
              <a:t>The screenshot below shows the “Test Updates” section:</a:t>
            </a:r>
            <a:r>
              <a:rPr lang="en-US" sz="3200"/>
              <a:t> </a:t>
            </a:r>
          </a:p>
        </p:txBody>
      </p:sp>
      <p:pic>
        <p:nvPicPr>
          <p:cNvPr id="7" name="Picture 6" descr="Screenshot of &quot;DLM Test Updates&quot; Email Subscription. Links to subscribe automatically and unsubscribe from test updates. Links are: subscribe automatically, subscribe manually, and unsubscribe from test updates.">
            <a:extLst>
              <a:ext uri="{FF2B5EF4-FFF2-40B4-BE49-F238E27FC236}">
                <a16:creationId xmlns:a16="http://schemas.microsoft.com/office/drawing/2014/main" id="{C84254AB-4FF3-4686-8C09-CB7E8C80F5A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40395" y="4279943"/>
            <a:ext cx="2560350" cy="1888171"/>
          </a:xfrm>
          <a:prstGeom prst="rect">
            <a:avLst/>
          </a:prstGeom>
        </p:spPr>
      </p:pic>
      <p:sp>
        <p:nvSpPr>
          <p:cNvPr id="3" name="Slide Number Placeholder 2"/>
          <p:cNvSpPr>
            <a:spLocks noGrp="1"/>
          </p:cNvSpPr>
          <p:nvPr>
            <p:ph type="sldNum" sz="quarter" idx="10"/>
          </p:nvPr>
        </p:nvSpPr>
        <p:spPr/>
        <p:txBody>
          <a:bodyPr/>
          <a:lstStyle/>
          <a:p>
            <a:fld id="{CD5C70A5-9411-4B11-A0DB-D49D3D849901}" type="slidenum">
              <a:rPr lang="en-US" smtClean="0"/>
              <a:pPr/>
              <a:t>9</a:t>
            </a:fld>
            <a:endParaRPr lang="en-US"/>
          </a:p>
        </p:txBody>
      </p:sp>
    </p:spTree>
    <p:extLst>
      <p:ext uri="{BB962C8B-B14F-4D97-AF65-F5344CB8AC3E}">
        <p14:creationId xmlns:p14="http://schemas.microsoft.com/office/powerpoint/2010/main" val="3648713886"/>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Props1.xml><?xml version="1.0" encoding="utf-8"?>
<ds:datastoreItem xmlns:ds="http://schemas.openxmlformats.org/officeDocument/2006/customXml" ds:itemID="{1C8E0595-8F25-4FA2-BF28-4FC85FB824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E31FC9-A5EE-450A-80FD-EC3260FB8511}">
  <ds:schemaRefs>
    <ds:schemaRef ds:uri="http://schemas.microsoft.com/sharepoint/v3/contenttype/forms"/>
  </ds:schemaRefs>
</ds:datastoreItem>
</file>

<file path=customXml/itemProps3.xml><?xml version="1.0" encoding="utf-8"?>
<ds:datastoreItem xmlns:ds="http://schemas.openxmlformats.org/officeDocument/2006/customXml" ds:itemID="{7C56B22A-E43F-4EC7-B436-AB3B8D3075DE}">
  <ds:schemaRefs>
    <ds:schemaRef ds:uri="http://purl.org/dc/elements/1.1/"/>
    <ds:schemaRef ds:uri="http://purl.org/dc/dcmitype/"/>
    <ds:schemaRef ds:uri="http://purl.org/dc/terms/"/>
    <ds:schemaRef ds:uri="http://schemas.microsoft.com/office/infopath/2007/PartnerControls"/>
    <ds:schemaRef ds:uri="8089b851-2d40-4043-a4c6-e46a55c68222"/>
    <ds:schemaRef ds:uri="http://schemas.microsoft.com/office/2006/documentManagement/types"/>
    <ds:schemaRef ds:uri="http://schemas.openxmlformats.org/package/2006/metadata/core-properties"/>
    <ds:schemaRef ds:uri="http://www.w3.org/XML/1998/namespace"/>
    <ds:schemaRef ds:uri="15ebe88e-7bda-4304-bde2-f2b889566e4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NJDOE_0921</Template>
  <TotalTime>220</TotalTime>
  <Words>4949</Words>
  <Application>Microsoft Office PowerPoint</Application>
  <PresentationFormat>Widescreen</PresentationFormat>
  <Paragraphs>471</Paragraphs>
  <Slides>63</Slides>
  <Notes>38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63</vt:i4>
      </vt:variant>
    </vt:vector>
  </HeadingPairs>
  <TitlesOfParts>
    <vt:vector size="70" baseType="lpstr">
      <vt:lpstr>Arial</vt:lpstr>
      <vt:lpstr>Bell MT</vt:lpstr>
      <vt:lpstr>Calibri</vt:lpstr>
      <vt:lpstr>Palatino Linotype</vt:lpstr>
      <vt:lpstr>NDJOE_Main</vt:lpstr>
      <vt:lpstr>NJDOE_TitleSlide</vt:lpstr>
      <vt:lpstr>NJDOE_SectionTitle</vt:lpstr>
      <vt:lpstr>New Jersey Dynamic Learning Maps (DLM) Assessment Coordinator Training 2023-2024</vt:lpstr>
      <vt:lpstr>Table of Contents</vt:lpstr>
      <vt:lpstr>Purpose and Guidelines</vt:lpstr>
      <vt:lpstr>Alternate Assessment in New Jersey</vt:lpstr>
      <vt:lpstr>Dynamic Learning Maps (DLM)</vt:lpstr>
      <vt:lpstr>Test Window for ELA, Math, and Science</vt:lpstr>
      <vt:lpstr>DLM Computer Adaptive Testing</vt:lpstr>
      <vt:lpstr>Obtaining NJ DLM Information</vt:lpstr>
      <vt:lpstr>Subscribe to Test Updates</vt:lpstr>
      <vt:lpstr>DLM Year-End (YE) Model Policies</vt:lpstr>
      <vt:lpstr>Kite System – Student Portal</vt:lpstr>
      <vt:lpstr>Kite System – Educator Portal</vt:lpstr>
      <vt:lpstr>Student Participation Decisions and Process</vt:lpstr>
      <vt:lpstr>Determining Who Participates in  Alternate Assessments (1 of 2)</vt:lpstr>
      <vt:lpstr>Determining Who Participates in  Alternate Assessments (2 of 2)</vt:lpstr>
      <vt:lpstr>Role of Administrators in the DLM Participation Decision Process</vt:lpstr>
      <vt:lpstr>Participation Criteria</vt:lpstr>
      <vt:lpstr>Participation Guidelines Form</vt:lpstr>
      <vt:lpstr>A Note on Participation Decisions</vt:lpstr>
      <vt:lpstr>IEP Documentation and Participation</vt:lpstr>
      <vt:lpstr>Grade-Level Policies</vt:lpstr>
      <vt:lpstr>English Language Learners (ELLs) and the ELA DLM Assessment</vt:lpstr>
      <vt:lpstr>Retained Students</vt:lpstr>
      <vt:lpstr>Students Who Did Not Test in Grade 11 During Spring 2022 Administration</vt:lpstr>
      <vt:lpstr>Students Sent Out of State</vt:lpstr>
      <vt:lpstr>Homebound and Medical Facilities</vt:lpstr>
      <vt:lpstr>Testing of Students Receiving Instruction in Unapproved Schools (1 of 2)</vt:lpstr>
      <vt:lpstr>Testing of Students Receiving Instruction in Unapproved Schools (2 of 2)</vt:lpstr>
      <vt:lpstr>District-Level Roles and Responsibilities</vt:lpstr>
      <vt:lpstr>Roles and Responsibilities (1 of 3)</vt:lpstr>
      <vt:lpstr>Roles and Responsibilities (2 of 3) </vt:lpstr>
      <vt:lpstr>Roles and Responsibilities (3 of 3)</vt:lpstr>
      <vt:lpstr>District and School Assessment Coordinators</vt:lpstr>
      <vt:lpstr>School Assessment Coordinators</vt:lpstr>
      <vt:lpstr>School Assessment Coordinator Responsibilities</vt:lpstr>
      <vt:lpstr>NJ DLM Webpage Information</vt:lpstr>
      <vt:lpstr>Required Manual Review</vt:lpstr>
      <vt:lpstr>Conduct Teacher Training</vt:lpstr>
      <vt:lpstr>DLM Training Website Access</vt:lpstr>
      <vt:lpstr>DLM Required Training for Teachers Who Completed Spring 2023 DLM Training</vt:lpstr>
      <vt:lpstr>DLM Required Training for Teachers  Who Did Not Complete Spring 2023 DLM Training (1 of 2)</vt:lpstr>
      <vt:lpstr>DLM Required Training for Teachers  Who Did Not Complete Spring 2023 DLM Training (2 of 2)</vt:lpstr>
      <vt:lpstr>Scheduling Teacher Training</vt:lpstr>
      <vt:lpstr>DLM Teacher Training</vt:lpstr>
      <vt:lpstr>Teacher Training – One Group</vt:lpstr>
      <vt:lpstr>Teacher Training – Two Groups</vt:lpstr>
      <vt:lpstr>How To Access the Facilitator’s Guide</vt:lpstr>
      <vt:lpstr>Teacher Training – Individually</vt:lpstr>
      <vt:lpstr>Additional Resources</vt:lpstr>
      <vt:lpstr>Student Surveys</vt:lpstr>
      <vt:lpstr>Teachers Complete Student Surveys</vt:lpstr>
      <vt:lpstr>School Preparation</vt:lpstr>
      <vt:lpstr>Instruction and Testing</vt:lpstr>
      <vt:lpstr>School Program Preparation</vt:lpstr>
      <vt:lpstr>General Information</vt:lpstr>
      <vt:lpstr>Professional Development Modules</vt:lpstr>
      <vt:lpstr>More Information and Phone Contacts</vt:lpstr>
      <vt:lpstr>Additional Information</vt:lpstr>
      <vt:lpstr>For More Information on Kite</vt:lpstr>
      <vt:lpstr>For More Information</vt:lpstr>
      <vt:lpstr>Accountability Information</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 DLM Assessment Coordinator Training</dc:title>
  <dc:creator>New Jersey Department of Education</dc:creator>
  <cp:lastModifiedBy>LeFeber, Susan M.</cp:lastModifiedBy>
  <cp:revision>59</cp:revision>
  <dcterms:created xsi:type="dcterms:W3CDTF">2021-10-15T13:49:42Z</dcterms:created>
  <dcterms:modified xsi:type="dcterms:W3CDTF">2024-02-01T18:39:17Z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