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66"/>
  </p:notesMasterIdLst>
  <p:handoutMasterIdLst>
    <p:handoutMasterId r:id="rId67"/>
  </p:handoutMasterIdLst>
  <p:sldIdLst>
    <p:sldId id="941" r:id="rId7"/>
    <p:sldId id="1135" r:id="rId8"/>
    <p:sldId id="1224" r:id="rId9"/>
    <p:sldId id="1363" r:id="rId10"/>
    <p:sldId id="1330" r:id="rId11"/>
    <p:sldId id="1355" r:id="rId12"/>
    <p:sldId id="1356" r:id="rId13"/>
    <p:sldId id="1130" r:id="rId14"/>
    <p:sldId id="1152" r:id="rId15"/>
    <p:sldId id="781" r:id="rId16"/>
    <p:sldId id="1215" r:id="rId17"/>
    <p:sldId id="1192" r:id="rId18"/>
    <p:sldId id="1193" r:id="rId19"/>
    <p:sldId id="1357" r:id="rId20"/>
    <p:sldId id="1367" r:id="rId21"/>
    <p:sldId id="1272" r:id="rId22"/>
    <p:sldId id="1333" r:id="rId23"/>
    <p:sldId id="1288" r:id="rId24"/>
    <p:sldId id="1289" r:id="rId25"/>
    <p:sldId id="1377" r:id="rId26"/>
    <p:sldId id="1378" r:id="rId27"/>
    <p:sldId id="1275" r:id="rId28"/>
    <p:sldId id="1379" r:id="rId29"/>
    <p:sldId id="1388" r:id="rId30"/>
    <p:sldId id="1277" r:id="rId31"/>
    <p:sldId id="1278" r:id="rId32"/>
    <p:sldId id="1380" r:id="rId33"/>
    <p:sldId id="1279" r:id="rId34"/>
    <p:sldId id="1273" r:id="rId35"/>
    <p:sldId id="1153" r:id="rId36"/>
    <p:sldId id="1306" r:id="rId37"/>
    <p:sldId id="1383" r:id="rId38"/>
    <p:sldId id="1381" r:id="rId39"/>
    <p:sldId id="1382" r:id="rId40"/>
    <p:sldId id="1385" r:id="rId41"/>
    <p:sldId id="1389" r:id="rId42"/>
    <p:sldId id="1384" r:id="rId43"/>
    <p:sldId id="1386" r:id="rId44"/>
    <p:sldId id="1373" r:id="rId45"/>
    <p:sldId id="1320" r:id="rId46"/>
    <p:sldId id="1321" r:id="rId47"/>
    <p:sldId id="1318" r:id="rId48"/>
    <p:sldId id="1225" r:id="rId49"/>
    <p:sldId id="1349" r:id="rId50"/>
    <p:sldId id="1226" r:id="rId51"/>
    <p:sldId id="1368" r:id="rId52"/>
    <p:sldId id="1234" r:id="rId53"/>
    <p:sldId id="1390" r:id="rId54"/>
    <p:sldId id="1236" r:id="rId55"/>
    <p:sldId id="1369" r:id="rId56"/>
    <p:sldId id="1108" r:id="rId57"/>
    <p:sldId id="1375" r:id="rId58"/>
    <p:sldId id="1374" r:id="rId59"/>
    <p:sldId id="1387" r:id="rId60"/>
    <p:sldId id="1150" r:id="rId61"/>
    <p:sldId id="1328" r:id="rId62"/>
    <p:sldId id="1391" r:id="rId63"/>
    <p:sldId id="283" r:id="rId64"/>
    <p:sldId id="2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4F46B1-707A-5B93-A46B-F62F659AAB5B}" name="Philp, Amanda" initials="PA" userId="S::aphilp@doe.nj.gov::3bf74b4f-61c5-49ef-9ab1-2bcd505a44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han, Swati" initials="CS" lastIdx="20" clrIdx="0">
    <p:extLst>
      <p:ext uri="{19B8F6BF-5375-455C-9EA6-DF929625EA0E}">
        <p15:presenceInfo xmlns:p15="http://schemas.microsoft.com/office/powerpoint/2012/main" userId="S::schauhan@doe.nj.gov::4d545244-44e6-4bf6-a485-1eda809375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40D"/>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385" autoAdjust="0"/>
  </p:normalViewPr>
  <p:slideViewPr>
    <p:cSldViewPr snapToGrid="0">
      <p:cViewPr varScale="1">
        <p:scale>
          <a:sx n="93" d="100"/>
          <a:sy n="93" d="100"/>
        </p:scale>
        <p:origin x="232" y="264"/>
      </p:cViewPr>
      <p:guideLst/>
    </p:cSldViewPr>
  </p:slideViewPr>
  <p:outlineViewPr>
    <p:cViewPr>
      <p:scale>
        <a:sx n="33" d="100"/>
        <a:sy n="33" d="100"/>
      </p:scale>
      <p:origin x="0" y="-3065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1/4/24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409575" y="696913"/>
            <a:ext cx="6203950" cy="3490912"/>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
        <p:nvSpPr>
          <p:cNvPr id="2" name="Notes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36126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086812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15708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4831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61301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99007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08041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73223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91264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62049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9001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275385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73211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66709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200041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6329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43</a:t>
            </a:fld>
            <a:endParaRPr lang="en-US"/>
          </a:p>
        </p:txBody>
      </p:sp>
    </p:spTree>
    <p:extLst>
      <p:ext uri="{BB962C8B-B14F-4D97-AF65-F5344CB8AC3E}">
        <p14:creationId xmlns:p14="http://schemas.microsoft.com/office/powerpoint/2010/main" val="381459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45</a:t>
            </a:fld>
            <a:endParaRPr lang="en-US"/>
          </a:p>
        </p:txBody>
      </p:sp>
    </p:spTree>
    <p:extLst>
      <p:ext uri="{BB962C8B-B14F-4D97-AF65-F5344CB8AC3E}">
        <p14:creationId xmlns:p14="http://schemas.microsoft.com/office/powerpoint/2010/main" val="335163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47</a:t>
            </a:fld>
            <a:endParaRPr lang="en-US"/>
          </a:p>
        </p:txBody>
      </p:sp>
    </p:spTree>
    <p:extLst>
      <p:ext uri="{BB962C8B-B14F-4D97-AF65-F5344CB8AC3E}">
        <p14:creationId xmlns:p14="http://schemas.microsoft.com/office/powerpoint/2010/main" val="977791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48</a:t>
            </a:fld>
            <a:endParaRPr lang="en-US"/>
          </a:p>
        </p:txBody>
      </p:sp>
    </p:spTree>
    <p:extLst>
      <p:ext uri="{BB962C8B-B14F-4D97-AF65-F5344CB8AC3E}">
        <p14:creationId xmlns:p14="http://schemas.microsoft.com/office/powerpoint/2010/main" val="2027387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49</a:t>
            </a:fld>
            <a:endParaRPr lang="en-US"/>
          </a:p>
        </p:txBody>
      </p:sp>
    </p:spTree>
    <p:extLst>
      <p:ext uri="{BB962C8B-B14F-4D97-AF65-F5344CB8AC3E}">
        <p14:creationId xmlns:p14="http://schemas.microsoft.com/office/powerpoint/2010/main" val="388971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52311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414338" y="696913"/>
            <a:ext cx="6200775" cy="3489325"/>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114650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4015323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220560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1956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414338" y="696913"/>
            <a:ext cx="6200775" cy="3489325"/>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62747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414338" y="696913"/>
            <a:ext cx="6200775" cy="3489325"/>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5980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2568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32568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414338" y="696913"/>
            <a:ext cx="6200775" cy="3489325"/>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6158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15708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5D52-2C8E-4126-A839-19FD8E7BC149}"/>
              </a:ext>
            </a:extLst>
          </p:cNvPr>
          <p:cNvSpPr>
            <a:spLocks noGrp="1"/>
          </p:cNvSpPr>
          <p:nvPr>
            <p:ph type="title"/>
          </p:nvPr>
        </p:nvSpPr>
        <p:spPr/>
        <p:txBody>
          <a:bodyPr/>
          <a:lstStyle/>
          <a:p>
            <a:r>
              <a:rPr lang="en-US"/>
              <a:t>Click to edit Master title style</a:t>
            </a:r>
          </a:p>
        </p:txBody>
      </p:sp>
      <p:sp>
        <p:nvSpPr>
          <p:cNvPr id="4" name="Oval 3">
            <a:extLst>
              <a:ext uri="{FF2B5EF4-FFF2-40B4-BE49-F238E27FC236}">
                <a16:creationId xmlns:a16="http://schemas.microsoft.com/office/drawing/2014/main" id="{B98F2E76-D1FE-4902-8922-1443A458CB3E}"/>
              </a:ext>
              <a:ext uri="{C183D7F6-B498-43B3-948B-1728B52AA6E4}">
                <adec:decorative xmlns:adec="http://schemas.microsoft.com/office/drawing/2017/decorative" val="1"/>
              </a:ext>
            </a:extLst>
          </p:cNvPr>
          <p:cNvSpPr/>
          <p:nvPr userDrawn="1"/>
        </p:nvSpPr>
        <p:spPr>
          <a:xfrm>
            <a:off x="769609" y="2149310"/>
            <a:ext cx="914401" cy="914401"/>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5" name="Rectangle 4" descr="Checklist">
            <a:extLst>
              <a:ext uri="{FF2B5EF4-FFF2-40B4-BE49-F238E27FC236}">
                <a16:creationId xmlns:a16="http://schemas.microsoft.com/office/drawing/2014/main" id="{B8E51454-1DEB-40BA-B403-5EF90B96AE81}"/>
              </a:ext>
            </a:extLst>
          </p:cNvPr>
          <p:cNvSpPr/>
          <p:nvPr userDrawn="1"/>
        </p:nvSpPr>
        <p:spPr>
          <a:xfrm>
            <a:off x="838200" y="2209676"/>
            <a:ext cx="817235" cy="81723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4" name="Text Placeholder 13">
            <a:extLst>
              <a:ext uri="{FF2B5EF4-FFF2-40B4-BE49-F238E27FC236}">
                <a16:creationId xmlns:a16="http://schemas.microsoft.com/office/drawing/2014/main" id="{6EA93D7B-2EE5-4D0B-85CE-B464577399AA}"/>
              </a:ext>
            </a:extLst>
          </p:cNvPr>
          <p:cNvSpPr>
            <a:spLocks noGrp="1"/>
          </p:cNvSpPr>
          <p:nvPr>
            <p:ph type="body" sz="quarter" idx="11"/>
          </p:nvPr>
        </p:nvSpPr>
        <p:spPr>
          <a:xfrm>
            <a:off x="1792288" y="2149475"/>
            <a:ext cx="3794125" cy="1114425"/>
          </a:xfrm>
        </p:spPr>
        <p:txBody>
          <a:bodyPr/>
          <a:lstStyle>
            <a:lvl5pPr marL="1828800" indent="0">
              <a:buNone/>
              <a:defRPr/>
            </a:lvl5pPr>
          </a:lstStyle>
          <a:p>
            <a:pPr lvl="4"/>
            <a:endParaRPr lang="en-US" dirty="0"/>
          </a:p>
        </p:txBody>
      </p:sp>
      <p:sp>
        <p:nvSpPr>
          <p:cNvPr id="6" name="Oval 5">
            <a:extLst>
              <a:ext uri="{FF2B5EF4-FFF2-40B4-BE49-F238E27FC236}">
                <a16:creationId xmlns:a16="http://schemas.microsoft.com/office/drawing/2014/main" id="{D9D083AD-F1DC-4A7C-B78B-FEC9C017FA8C}"/>
              </a:ext>
              <a:ext uri="{C183D7F6-B498-43B3-948B-1728B52AA6E4}">
                <adec:decorative xmlns:adec="http://schemas.microsoft.com/office/drawing/2017/decorative" val="1"/>
              </a:ext>
            </a:extLst>
          </p:cNvPr>
          <p:cNvSpPr/>
          <p:nvPr userDrawn="1"/>
        </p:nvSpPr>
        <p:spPr>
          <a:xfrm>
            <a:off x="6047417" y="2161094"/>
            <a:ext cx="914401" cy="914401"/>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7" name="Rectangle 6">
            <a:extLst>
              <a:ext uri="{FF2B5EF4-FFF2-40B4-BE49-F238E27FC236}">
                <a16:creationId xmlns:a16="http://schemas.microsoft.com/office/drawing/2014/main" id="{B8B72C03-B0C8-4929-9752-E889906D5F10}"/>
              </a:ext>
              <a:ext uri="{C183D7F6-B498-43B3-948B-1728B52AA6E4}">
                <adec:decorative xmlns:adec="http://schemas.microsoft.com/office/drawing/2017/decorative" val="1"/>
              </a:ext>
            </a:extLst>
          </p:cNvPr>
          <p:cNvSpPr/>
          <p:nvPr userDrawn="1"/>
        </p:nvSpPr>
        <p:spPr>
          <a:xfrm>
            <a:off x="6118607" y="2197891"/>
            <a:ext cx="817235" cy="81723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5" name="Text Placeholder 13">
            <a:extLst>
              <a:ext uri="{FF2B5EF4-FFF2-40B4-BE49-F238E27FC236}">
                <a16:creationId xmlns:a16="http://schemas.microsoft.com/office/drawing/2014/main" id="{88C13BCD-2F92-4918-AD94-44C220E4837C}"/>
              </a:ext>
            </a:extLst>
          </p:cNvPr>
          <p:cNvSpPr>
            <a:spLocks noGrp="1"/>
          </p:cNvSpPr>
          <p:nvPr>
            <p:ph type="body" sz="quarter" idx="12"/>
          </p:nvPr>
        </p:nvSpPr>
        <p:spPr>
          <a:xfrm>
            <a:off x="7270422" y="2186334"/>
            <a:ext cx="3794125" cy="1114425"/>
          </a:xfrm>
        </p:spPr>
        <p:txBody>
          <a:bodyPr/>
          <a:lstStyle>
            <a:lvl5pPr marL="1828800" indent="0">
              <a:buNone/>
              <a:defRPr/>
            </a:lvl5pPr>
          </a:lstStyle>
          <a:p>
            <a:pPr lvl="4"/>
            <a:endParaRPr lang="en-US" dirty="0"/>
          </a:p>
        </p:txBody>
      </p:sp>
      <p:sp>
        <p:nvSpPr>
          <p:cNvPr id="8" name="Oval 7">
            <a:extLst>
              <a:ext uri="{FF2B5EF4-FFF2-40B4-BE49-F238E27FC236}">
                <a16:creationId xmlns:a16="http://schemas.microsoft.com/office/drawing/2014/main" id="{CD95FB29-9366-4D41-80B8-2E3C29712C1B}"/>
              </a:ext>
              <a:ext uri="{C183D7F6-B498-43B3-948B-1728B52AA6E4}">
                <adec:decorative xmlns:adec="http://schemas.microsoft.com/office/drawing/2017/decorative" val="1"/>
              </a:ext>
            </a:extLst>
          </p:cNvPr>
          <p:cNvSpPr/>
          <p:nvPr userDrawn="1"/>
        </p:nvSpPr>
        <p:spPr>
          <a:xfrm>
            <a:off x="769608" y="4451808"/>
            <a:ext cx="914401" cy="914401"/>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9" name="Rectangle 8" descr="Checkmark">
            <a:extLst>
              <a:ext uri="{FF2B5EF4-FFF2-40B4-BE49-F238E27FC236}">
                <a16:creationId xmlns:a16="http://schemas.microsoft.com/office/drawing/2014/main" id="{B30D0A9F-649C-4B7F-87E2-920CA91B92FF}"/>
              </a:ext>
            </a:extLst>
          </p:cNvPr>
          <p:cNvSpPr/>
          <p:nvPr userDrawn="1"/>
        </p:nvSpPr>
        <p:spPr>
          <a:xfrm>
            <a:off x="818190" y="4562924"/>
            <a:ext cx="817235" cy="81723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6" name="Text Placeholder 13">
            <a:extLst>
              <a:ext uri="{FF2B5EF4-FFF2-40B4-BE49-F238E27FC236}">
                <a16:creationId xmlns:a16="http://schemas.microsoft.com/office/drawing/2014/main" id="{05F28EB6-CE12-40D4-A4C2-D97952C30AD8}"/>
              </a:ext>
            </a:extLst>
          </p:cNvPr>
          <p:cNvSpPr>
            <a:spLocks noGrp="1"/>
          </p:cNvSpPr>
          <p:nvPr>
            <p:ph type="body" sz="quarter" idx="13"/>
          </p:nvPr>
        </p:nvSpPr>
        <p:spPr>
          <a:xfrm>
            <a:off x="1840115" y="4414328"/>
            <a:ext cx="3794125" cy="1114425"/>
          </a:xfrm>
        </p:spPr>
        <p:txBody>
          <a:bodyPr/>
          <a:lstStyle>
            <a:lvl5pPr marL="1828800" indent="0">
              <a:buNone/>
              <a:defRPr/>
            </a:lvl5pPr>
          </a:lstStyle>
          <a:p>
            <a:pPr lvl="4"/>
            <a:endParaRPr lang="en-US" dirty="0"/>
          </a:p>
        </p:txBody>
      </p:sp>
      <p:sp>
        <p:nvSpPr>
          <p:cNvPr id="11" name="Oval 10">
            <a:extLst>
              <a:ext uri="{FF2B5EF4-FFF2-40B4-BE49-F238E27FC236}">
                <a16:creationId xmlns:a16="http://schemas.microsoft.com/office/drawing/2014/main" id="{2DE7CF51-BD1F-4B03-A9C2-48E92B436045}"/>
              </a:ext>
              <a:ext uri="{C183D7F6-B498-43B3-948B-1728B52AA6E4}">
                <adec:decorative xmlns:adec="http://schemas.microsoft.com/office/drawing/2017/decorative" val="1"/>
              </a:ext>
            </a:extLst>
          </p:cNvPr>
          <p:cNvSpPr/>
          <p:nvPr userDrawn="1"/>
        </p:nvSpPr>
        <p:spPr>
          <a:xfrm>
            <a:off x="5989163" y="4514342"/>
            <a:ext cx="914401" cy="914401"/>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12" name="Rectangle 11" descr="Magnifying glass">
            <a:extLst>
              <a:ext uri="{FF2B5EF4-FFF2-40B4-BE49-F238E27FC236}">
                <a16:creationId xmlns:a16="http://schemas.microsoft.com/office/drawing/2014/main" id="{222D16FB-DC93-4BF1-BA31-961ACDEBB697}"/>
              </a:ext>
            </a:extLst>
          </p:cNvPr>
          <p:cNvSpPr/>
          <p:nvPr userDrawn="1"/>
        </p:nvSpPr>
        <p:spPr>
          <a:xfrm>
            <a:off x="5989163" y="4574472"/>
            <a:ext cx="817235" cy="81723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Text Placeholder 13">
            <a:extLst>
              <a:ext uri="{FF2B5EF4-FFF2-40B4-BE49-F238E27FC236}">
                <a16:creationId xmlns:a16="http://schemas.microsoft.com/office/drawing/2014/main" id="{AF641151-19C5-42C0-9F70-BD6B1972BCE3}"/>
              </a:ext>
            </a:extLst>
          </p:cNvPr>
          <p:cNvSpPr>
            <a:spLocks noGrp="1"/>
          </p:cNvSpPr>
          <p:nvPr>
            <p:ph type="body" sz="quarter" idx="14"/>
          </p:nvPr>
        </p:nvSpPr>
        <p:spPr>
          <a:xfrm>
            <a:off x="7258487" y="4314318"/>
            <a:ext cx="3794125" cy="1114425"/>
          </a:xfrm>
        </p:spPr>
        <p:txBody>
          <a:bodyPr/>
          <a:lstStyle>
            <a:lvl5pPr marL="1828800" indent="0">
              <a:buNone/>
              <a:defRPr/>
            </a:lvl5pPr>
          </a:lstStyle>
          <a:p>
            <a:pPr lvl="4"/>
            <a:endParaRPr lang="en-US" dirty="0"/>
          </a:p>
        </p:txBody>
      </p:sp>
      <p:sp>
        <p:nvSpPr>
          <p:cNvPr id="3" name="Slide Number Placeholder 2">
            <a:extLst>
              <a:ext uri="{FF2B5EF4-FFF2-40B4-BE49-F238E27FC236}">
                <a16:creationId xmlns:a16="http://schemas.microsoft.com/office/drawing/2014/main" id="{DE188354-9FE2-48BD-93A6-8FD375B8980F}"/>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572966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52061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04399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a:p>
        </p:txBody>
      </p:sp>
    </p:spTree>
    <p:extLst>
      <p:ext uri="{BB962C8B-B14F-4D97-AF65-F5344CB8AC3E}">
        <p14:creationId xmlns:p14="http://schemas.microsoft.com/office/powerpoint/2010/main" val="108256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147299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475605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82436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56116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6673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a:latin typeface="Bell MT" panose="02020503060305020303" pitchFamily="18" charset="0"/>
              </a:rPr>
              <a:t>New Jersey </a:t>
            </a:r>
            <a:br>
              <a:rPr lang="en-US" sz="6000">
                <a:latin typeface="Bell MT" panose="02020503060305020303" pitchFamily="18" charset="0"/>
              </a:rPr>
            </a:br>
            <a:r>
              <a:rPr lang="en-US" sz="600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Division</a:t>
            </a:r>
          </a:p>
          <a:p>
            <a:pPr lvl="0"/>
            <a:endParaRPr lang="en-US"/>
          </a:p>
          <a:p>
            <a:pPr lvl="0"/>
            <a:r>
              <a:rPr lang="en-US"/>
              <a:t>Presentation Title</a:t>
            </a:r>
          </a:p>
          <a:p>
            <a:pPr lvl="0"/>
            <a:r>
              <a:rPr lang="en-US"/>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
        <p:nvSpPr>
          <p:cNvPr id="9" name="Slide Number Placeholder 5">
            <a:extLst>
              <a:ext uri="{FF2B5EF4-FFF2-40B4-BE49-F238E27FC236}">
                <a16:creationId xmlns:a16="http://schemas.microsoft.com/office/drawing/2014/main" id="{5F860BF8-857A-457E-8DC1-ADB779547137}"/>
              </a:ext>
            </a:extLst>
          </p:cNvPr>
          <p:cNvSpPr>
            <a:spLocks noGrp="1"/>
          </p:cNvSpPr>
          <p:nvPr>
            <p:ph type="sldNum" sz="quarter" idx="12"/>
          </p:nvPr>
        </p:nvSpPr>
        <p:spPr>
          <a:xfrm>
            <a:off x="9448800" y="6398027"/>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1" name="Footer Placeholder 4">
            <a:extLst>
              <a:ext uri="{FF2B5EF4-FFF2-40B4-BE49-F238E27FC236}">
                <a16:creationId xmlns:a16="http://schemas.microsoft.com/office/drawing/2014/main" id="{3971CEE1-B9D2-4471-8DD5-8129520B2F31}"/>
              </a:ext>
            </a:extLst>
          </p:cNvPr>
          <p:cNvSpPr>
            <a:spLocks noGrp="1"/>
          </p:cNvSpPr>
          <p:nvPr>
            <p:ph type="ftr" sz="quarter" idx="11"/>
          </p:nvPr>
        </p:nvSpPr>
        <p:spPr>
          <a:xfrm>
            <a:off x="2286002" y="6309928"/>
            <a:ext cx="5469509" cy="340519"/>
          </a:xfrm>
          <a:prstGeom prst="rect">
            <a:avLst/>
          </a:prstGeom>
        </p:spPr>
        <p:txBody>
          <a:bodyPr/>
          <a:lstStyle>
            <a:lvl1pPr>
              <a:defRPr sz="1100"/>
            </a:lvl1pPr>
          </a:lstStyle>
          <a:p>
            <a:r>
              <a:rPr lang="en-US" dirty="0"/>
              <a:t>NJ DLM Assessment Coordinator Training 2021-2022</a:t>
            </a:r>
          </a:p>
        </p:txBody>
      </p:sp>
      <p:sp>
        <p:nvSpPr>
          <p:cNvPr id="12" name="Slide Number Placeholder 5">
            <a:extLst>
              <a:ext uri="{FF2B5EF4-FFF2-40B4-BE49-F238E27FC236}">
                <a16:creationId xmlns:a16="http://schemas.microsoft.com/office/drawing/2014/main" id="{2A10BC08-C339-40C7-9561-DE6D91F9AD43}"/>
              </a:ext>
            </a:extLst>
          </p:cNvPr>
          <p:cNvSpPr txBox="1">
            <a:spLocks/>
          </p:cNvSpPr>
          <p:nvPr userDrawn="1"/>
        </p:nvSpPr>
        <p:spPr>
          <a:xfrm>
            <a:off x="11062447" y="6376578"/>
            <a:ext cx="2743200" cy="294983"/>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a:t>
            </a:fld>
            <a:endParaRPr lang="en-US"/>
          </a:p>
        </p:txBody>
      </p:sp>
    </p:spTree>
    <p:extLst>
      <p:ext uri="{BB962C8B-B14F-4D97-AF65-F5344CB8AC3E}">
        <p14:creationId xmlns:p14="http://schemas.microsoft.com/office/powerpoint/2010/main" val="2336522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448800" y="6347785"/>
            <a:ext cx="2743200" cy="365125"/>
          </a:xfrm>
          <a:prstGeom prst="rect">
            <a:avLst/>
          </a:prstGeom>
        </p:spPr>
        <p:txBody>
          <a:bodyPr/>
          <a:lstStyle>
            <a:lvl1pPr algn="r">
              <a:defRPr/>
            </a:lvl1pPr>
          </a:lstStyle>
          <a:p>
            <a:fld id="{CD5C70A5-9411-4B11-A0DB-D49D3D849901}" type="slidenum">
              <a:rPr lang="en-US" smtClean="0"/>
              <a:pPr/>
              <a:t>‹#›</a:t>
            </a:fld>
            <a:endParaRPr lang="en-US"/>
          </a:p>
        </p:txBody>
      </p:sp>
      <p:pic>
        <p:nvPicPr>
          <p:cNvPr id="9" name="Picture 8">
            <a:extLst>
              <a:ext uri="{FF2B5EF4-FFF2-40B4-BE49-F238E27FC236}">
                <a16:creationId xmlns:a16="http://schemas.microsoft.com/office/drawing/2014/main" id="{37BBC09C-E564-4540-8154-2AB864C01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Tree>
    <p:extLst>
      <p:ext uri="{BB962C8B-B14F-4D97-AF65-F5344CB8AC3E}">
        <p14:creationId xmlns:p14="http://schemas.microsoft.com/office/powerpoint/2010/main" val="3250397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254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701" r:id="rId11"/>
    <p:sldLayoutId id="2147483690" r:id="rId12"/>
    <p:sldLayoutId id="2147483669" r:id="rId13"/>
    <p:sldLayoutId id="2147483689" r:id="rId14"/>
    <p:sldLayoutId id="2147483678" r:id="rId15"/>
    <p:sldLayoutId id="2147483691" r:id="rId16"/>
    <p:sldLayoutId id="2147483692" r:id="rId17"/>
    <p:sldLayoutId id="2147483693" r:id="rId18"/>
    <p:sldLayoutId id="2147483695" r:id="rId19"/>
    <p:sldLayoutId id="2147483696" r:id="rId20"/>
    <p:sldLayoutId id="2147483697" r:id="rId21"/>
    <p:sldLayoutId id="2147483702" r:id="rId22"/>
    <p:sldLayoutId id="2147483703" r:id="rId23"/>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8" r:id="rId2"/>
    <p:sldLayoutId id="2147483700" r:id="rId3"/>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4"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dynamiclearningmaps.org/instructional-resources-y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dynamiclearningmaps.org/instructional-resources-ye/scie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Test_Administration_Manual_YE_2023-2024.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ynamiclearningmaps.org/sites/default/files/documents/Manuals_Blueprints/Accessibility_Manual.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hyperlink" Target="https://training.dynamiclearningmaps.org/login/index.php"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assessment@doe.nj.gov"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dynamiclearningmaps.org/sites/default/files/documents/Manuals_Blueprints/Guide_to_Required_Training_YE.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dynamiclearningmaps.org/sites/default/files/documents/Manuals_Blueprints/Guide_to_Required_Training_YE.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training.dynamiclearningmaps.org/login/index.php"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dynamiclearningmaps.org/educator-resource-videos-y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dynamiclearningmaps.org/essential-elements/ela" TargetMode="External"/><Relationship Id="rId2" Type="http://schemas.openxmlformats.org/officeDocument/2006/relationships/hyperlink" Target="https://dynamiclearningmaps.org/essential-elements/math" TargetMode="External"/><Relationship Id="rId1" Type="http://schemas.openxmlformats.org/officeDocument/2006/relationships/slideLayout" Target="../slideLayouts/slideLayout1.xml"/><Relationship Id="rId4" Type="http://schemas.openxmlformats.org/officeDocument/2006/relationships/hyperlink" Target="https://dynamiclearningmaps.org/essential-elements/scienc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dynamiclearningmaps.org/educator-resource-videos-ye"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hyperlink" Target="http://dlmpd.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dlmpd.com/"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dlmpd.com/" TargetMode="External"/><Relationship Id="rId2" Type="http://schemas.openxmlformats.org/officeDocument/2006/relationships/hyperlink" Target="https://dynamiclearningmaps.org/instructional-resources-ye"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hyperlink" Target="https://dynamiclearningmaps.org/sites/default/files/documents/Manuals_Blueprints/Educator_Portal_User_Guide.pdf"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ccessibility_Manual.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Guide_to_Required_Training_YE.pdf"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DLM_Participation_Criteria.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ynamiclearningmaps.org/kite"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dynamiclearningmaps.org/educator-resource-videos-ye"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hyperlink" Target="Accessible%20Presentations%20E.%20Thomas/nj.gov/education"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Test_Administration_Manual_YE_2023-2024.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E76160-D21A-47EA-B727-4C5C10C801DB}"/>
              </a:ext>
            </a:extLst>
          </p:cNvPr>
          <p:cNvSpPr>
            <a:spLocks noGrp="1"/>
          </p:cNvSpPr>
          <p:nvPr>
            <p:ph type="ctrTitle"/>
          </p:nvPr>
        </p:nvSpPr>
        <p:spPr>
          <a:xfrm>
            <a:off x="0" y="2371633"/>
            <a:ext cx="12191999" cy="1282447"/>
          </a:xfrm>
        </p:spPr>
        <p:txBody>
          <a:bodyPr>
            <a:normAutofit fontScale="90000"/>
          </a:bodyPr>
          <a:lstStyle/>
          <a:p>
            <a:r>
              <a:rPr lang="en-US" dirty="0"/>
              <a:t>New Jersey Dynamic Learning Maps (DLM) Teacher Training 2023-2024</a:t>
            </a:r>
          </a:p>
        </p:txBody>
      </p:sp>
      <p:sp>
        <p:nvSpPr>
          <p:cNvPr id="8195" name="Rectangle 3"/>
          <p:cNvSpPr>
            <a:spLocks noGrp="1" noChangeArrowheads="1"/>
          </p:cNvSpPr>
          <p:nvPr>
            <p:ph type="subTitle" idx="1"/>
          </p:nvPr>
        </p:nvSpPr>
        <p:spPr/>
        <p:txBody>
          <a:bodyPr vert="horz" lIns="91440" tIns="45720" rIns="91440" bIns="45720" rtlCol="0" anchor="t">
            <a:normAutofit fontScale="92500" lnSpcReduction="20000"/>
          </a:bodyPr>
          <a:lstStyle/>
          <a:p>
            <a:r>
              <a:rPr lang="en-US" sz="2400" dirty="0"/>
              <a:t>Division of Teaching and Learning Services</a:t>
            </a:r>
          </a:p>
          <a:p>
            <a:r>
              <a:rPr lang="en-US" sz="2400" dirty="0"/>
              <a:t>New Jersey Department of Education </a:t>
            </a:r>
          </a:p>
          <a:p>
            <a:r>
              <a:rPr lang="en-US" sz="2400" dirty="0"/>
              <a:t>Office of Assessments</a:t>
            </a:r>
          </a:p>
          <a:p>
            <a:r>
              <a:rPr lang="en-US" sz="2400" dirty="0">
                <a:solidFill>
                  <a:srgbClr val="95440D"/>
                </a:solidFill>
                <a:latin typeface="Palatino Linotype"/>
                <a:ea typeface="+mn-lt"/>
                <a:cs typeface="+mn-lt"/>
              </a:rPr>
              <a:t>January 2024</a:t>
            </a:r>
          </a:p>
        </p:txBody>
      </p:sp>
    </p:spTree>
    <p:extLst>
      <p:ext uri="{BB962C8B-B14F-4D97-AF65-F5344CB8AC3E}">
        <p14:creationId xmlns:p14="http://schemas.microsoft.com/office/powerpoint/2010/main" val="8787984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a:bodyPr>
          <a:lstStyle/>
          <a:p>
            <a:pPr eaLnBrk="1" hangingPunct="1">
              <a:defRPr/>
            </a:pPr>
            <a:r>
              <a:rPr lang="en-US" sz="4000"/>
              <a:t>Obtaining Test Specifications</a:t>
            </a:r>
          </a:p>
        </p:txBody>
      </p:sp>
      <p:sp>
        <p:nvSpPr>
          <p:cNvPr id="11267" name="Rectangle 3"/>
          <p:cNvSpPr>
            <a:spLocks noGrp="1" noChangeArrowheads="1"/>
          </p:cNvSpPr>
          <p:nvPr>
            <p:ph type="body" sz="quarter" idx="11"/>
          </p:nvPr>
        </p:nvSpPr>
        <p:spPr/>
        <p:txBody>
          <a:bodyPr>
            <a:normAutofit/>
          </a:bodyPr>
          <a:lstStyle/>
          <a:p>
            <a:r>
              <a:rPr lang="en-US"/>
              <a:t>Grade specific test specifications which delineate which DLM Essential Elements and skill statements are tested in the YE model should be reviewed.</a:t>
            </a:r>
          </a:p>
          <a:p>
            <a:r>
              <a:rPr lang="en-US"/>
              <a:t>Use the links to the </a:t>
            </a:r>
            <a:r>
              <a:rPr lang="en-US">
                <a:hlinkClick r:id="rId3"/>
              </a:rPr>
              <a:t>Educator Resource </a:t>
            </a:r>
            <a:r>
              <a:rPr lang="en-US"/>
              <a:t>pages for information on:</a:t>
            </a:r>
          </a:p>
          <a:p>
            <a:pPr lvl="1">
              <a:spcBef>
                <a:spcPts val="800"/>
              </a:spcBef>
              <a:spcAft>
                <a:spcPts val="800"/>
              </a:spcAft>
            </a:pPr>
            <a:r>
              <a:rPr lang="en-US" sz="2800">
                <a:hlinkClick r:id="rId3"/>
              </a:rPr>
              <a:t>Test specifications for ELA and math</a:t>
            </a:r>
            <a:endParaRPr lang="en-US" sz="2800"/>
          </a:p>
          <a:p>
            <a:pPr lvl="1">
              <a:spcBef>
                <a:spcPts val="800"/>
              </a:spcBef>
              <a:spcAft>
                <a:spcPts val="800"/>
              </a:spcAft>
            </a:pPr>
            <a:r>
              <a:rPr lang="en-US" sz="2800">
                <a:hlinkClick r:id="rId4"/>
              </a:rPr>
              <a:t>Test specifications for science</a:t>
            </a:r>
            <a:endParaRPr lang="en-US" sz="2800"/>
          </a:p>
        </p:txBody>
      </p:sp>
      <p:sp>
        <p:nvSpPr>
          <p:cNvPr id="6" name="Slide Number Placeholder 5">
            <a:extLst>
              <a:ext uri="{FF2B5EF4-FFF2-40B4-BE49-F238E27FC236}">
                <a16:creationId xmlns:a16="http://schemas.microsoft.com/office/drawing/2014/main" id="{110FA89D-A574-450A-B9C6-3F0745B581AC}"/>
              </a:ext>
            </a:extLst>
          </p:cNvPr>
          <p:cNvSpPr>
            <a:spLocks noGrp="1"/>
          </p:cNvSpPr>
          <p:nvPr>
            <p:ph type="sldNum" sz="quarter" idx="10"/>
          </p:nvPr>
        </p:nvSpPr>
        <p:spPr/>
        <p:txBody>
          <a:bodyPr/>
          <a:lstStyle/>
          <a:p>
            <a:fld id="{CD5C70A5-9411-4B11-A0DB-D49D3D849901}"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Test Administrator Responsibilities</a:t>
            </a:r>
          </a:p>
        </p:txBody>
      </p:sp>
      <p:sp>
        <p:nvSpPr>
          <p:cNvPr id="3" name="Content Placeholder 2"/>
          <p:cNvSpPr>
            <a:spLocks noGrp="1"/>
          </p:cNvSpPr>
          <p:nvPr>
            <p:ph type="body" sz="quarter" idx="11"/>
          </p:nvPr>
        </p:nvSpPr>
        <p:spPr/>
        <p:txBody>
          <a:bodyPr>
            <a:normAutofit fontScale="77500" lnSpcReduction="20000"/>
          </a:bodyPr>
          <a:lstStyle/>
          <a:p>
            <a:r>
              <a:rPr lang="en-US" sz="3400" dirty="0"/>
              <a:t>Test administrators:</a:t>
            </a:r>
          </a:p>
          <a:p>
            <a:pPr lvl="1">
              <a:spcAft>
                <a:spcPts val="400"/>
              </a:spcAft>
            </a:pPr>
            <a:r>
              <a:rPr lang="en-US" sz="3200" dirty="0"/>
              <a:t>Are classroom teachers</a:t>
            </a:r>
            <a:endParaRPr lang="en-US" sz="3000" dirty="0"/>
          </a:p>
          <a:p>
            <a:pPr lvl="1">
              <a:spcAft>
                <a:spcPts val="400"/>
              </a:spcAft>
            </a:pPr>
            <a:r>
              <a:rPr lang="en-US" sz="3000" dirty="0"/>
              <a:t>Administer assessments to students and assist in the selection of accessibility features and necessary supports</a:t>
            </a:r>
          </a:p>
          <a:p>
            <a:pPr lvl="1">
              <a:spcAft>
                <a:spcPts val="400"/>
              </a:spcAft>
            </a:pPr>
            <a:r>
              <a:rPr lang="en-US" sz="3000" dirty="0"/>
              <a:t>Complete First Contact surveys and Personal Needs and Preferences (PNP) Profiles</a:t>
            </a:r>
          </a:p>
          <a:p>
            <a:pPr lvl="1">
              <a:spcAft>
                <a:spcPts val="400"/>
              </a:spcAft>
            </a:pPr>
            <a:r>
              <a:rPr lang="en-US" sz="3000" dirty="0"/>
              <a:t>Verify correct students are on assigned rosters</a:t>
            </a:r>
          </a:p>
          <a:p>
            <a:pPr lvl="1">
              <a:spcAft>
                <a:spcPts val="400"/>
              </a:spcAft>
            </a:pPr>
            <a:r>
              <a:rPr lang="en-US" sz="3000" dirty="0"/>
              <a:t>Administer practice tests</a:t>
            </a:r>
          </a:p>
          <a:p>
            <a:pPr lvl="1">
              <a:spcAft>
                <a:spcPts val="600"/>
              </a:spcAft>
            </a:pPr>
            <a:r>
              <a:rPr lang="en-US" sz="3000" dirty="0"/>
              <a:t>Review </a:t>
            </a:r>
            <a:r>
              <a:rPr lang="en-US" sz="3000" dirty="0">
                <a:hlinkClick r:id="rId3"/>
              </a:rPr>
              <a:t>Test Administration Manual</a:t>
            </a:r>
            <a:endParaRPr lang="en-US" sz="3000" dirty="0"/>
          </a:p>
          <a:p>
            <a:pPr lvl="1">
              <a:spcAft>
                <a:spcPts val="600"/>
              </a:spcAft>
            </a:pPr>
            <a:r>
              <a:rPr lang="en-US" sz="3000" dirty="0"/>
              <a:t>Review </a:t>
            </a:r>
            <a:r>
              <a:rPr lang="en-US" sz="3000" dirty="0">
                <a:hlinkClick r:id="rId4"/>
              </a:rPr>
              <a:t>Accessibility Manual</a:t>
            </a:r>
            <a:endParaRPr lang="en-US" sz="3000" dirty="0"/>
          </a:p>
          <a:p>
            <a:r>
              <a:rPr lang="en-US" sz="3400" dirty="0"/>
              <a:t>Contact your School Assessment Coordinator if you have questions.</a:t>
            </a:r>
            <a:endParaRPr lang="en-US" sz="3400" b="1" dirty="0"/>
          </a:p>
        </p:txBody>
      </p:sp>
      <p:sp>
        <p:nvSpPr>
          <p:cNvPr id="5" name="Slide Number Placeholder 4">
            <a:extLst>
              <a:ext uri="{FF2B5EF4-FFF2-40B4-BE49-F238E27FC236}">
                <a16:creationId xmlns:a16="http://schemas.microsoft.com/office/drawing/2014/main" id="{B79E9657-0EC3-4AF7-ACBF-0475E17F9AC4}"/>
              </a:ext>
            </a:extLst>
          </p:cNvPr>
          <p:cNvSpPr>
            <a:spLocks noGrp="1"/>
          </p:cNvSpPr>
          <p:nvPr>
            <p:ph type="sldNum" sz="quarter" idx="10"/>
          </p:nvPr>
        </p:nvSpPr>
        <p:spPr/>
        <p:txBody>
          <a:bodyPr/>
          <a:lstStyle/>
          <a:p>
            <a:fld id="{CD5C70A5-9411-4B11-A0DB-D49D3D849901}" type="slidenum">
              <a:rPr lang="en-US" smtClean="0"/>
              <a:pPr/>
              <a:t>11</a:t>
            </a:fld>
            <a:endParaRPr lang="en-US"/>
          </a:p>
        </p:txBody>
      </p:sp>
    </p:spTree>
    <p:extLst>
      <p:ext uri="{BB962C8B-B14F-4D97-AF65-F5344CB8AC3E}">
        <p14:creationId xmlns:p14="http://schemas.microsoft.com/office/powerpoint/2010/main" val="407679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DLM Educator Roles</a:t>
            </a:r>
          </a:p>
        </p:txBody>
      </p:sp>
      <p:sp>
        <p:nvSpPr>
          <p:cNvPr id="3" name="Content Placeholder 2"/>
          <p:cNvSpPr>
            <a:spLocks noGrp="1"/>
          </p:cNvSpPr>
          <p:nvPr>
            <p:ph type="body" sz="quarter" idx="11"/>
          </p:nvPr>
        </p:nvSpPr>
        <p:spPr/>
        <p:txBody>
          <a:bodyPr>
            <a:normAutofit fontScale="92500"/>
          </a:bodyPr>
          <a:lstStyle/>
          <a:p>
            <a:r>
              <a:rPr lang="en-US"/>
              <a:t>Teachers </a:t>
            </a:r>
            <a:r>
              <a:rPr lang="en-US" b="1"/>
              <a:t>may</a:t>
            </a:r>
            <a:r>
              <a:rPr lang="en-US"/>
              <a:t> </a:t>
            </a:r>
            <a:r>
              <a:rPr lang="en-US" b="1"/>
              <a:t>not</a:t>
            </a:r>
            <a:r>
              <a:rPr lang="en-US"/>
              <a:t> fulfill the other DLM designated roles:</a:t>
            </a:r>
          </a:p>
          <a:p>
            <a:pPr lvl="1"/>
            <a:r>
              <a:rPr lang="en-US" sz="2800"/>
              <a:t>District/School Assessment Coordinators</a:t>
            </a:r>
          </a:p>
          <a:p>
            <a:pPr lvl="1"/>
            <a:r>
              <a:rPr lang="en-US" sz="2800"/>
              <a:t>District Data Manager</a:t>
            </a:r>
          </a:p>
          <a:p>
            <a:r>
              <a:rPr lang="en-US"/>
              <a:t>Teachers will receive their DLM login ID and password after their District Data Manager uploads the teacher’s information into the DLM Educator Portal.</a:t>
            </a:r>
          </a:p>
        </p:txBody>
      </p:sp>
      <p:sp>
        <p:nvSpPr>
          <p:cNvPr id="4" name="Slide Number Placeholder 3">
            <a:extLst>
              <a:ext uri="{FF2B5EF4-FFF2-40B4-BE49-F238E27FC236}">
                <a16:creationId xmlns:a16="http://schemas.microsoft.com/office/drawing/2014/main" id="{FF755497-4B04-4978-AD48-3A5718953FA9}"/>
              </a:ext>
            </a:extLst>
          </p:cNvPr>
          <p:cNvSpPr>
            <a:spLocks noGrp="1"/>
          </p:cNvSpPr>
          <p:nvPr>
            <p:ph type="sldNum" sz="quarter" idx="10"/>
          </p:nvPr>
        </p:nvSpPr>
        <p:spPr/>
        <p:txBody>
          <a:bodyPr/>
          <a:lstStyle/>
          <a:p>
            <a:fld id="{CD5C70A5-9411-4B11-A0DB-D49D3D84990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243749"/>
            <a:ext cx="10096959" cy="747579"/>
          </a:xfrm>
        </p:spPr>
        <p:txBody>
          <a:bodyPr>
            <a:noAutofit/>
          </a:bodyPr>
          <a:lstStyle/>
          <a:p>
            <a:r>
              <a:rPr lang="en-US" sz="3600"/>
              <a:t>Additional District-Level Roles and Responsibilities</a:t>
            </a:r>
          </a:p>
        </p:txBody>
      </p:sp>
      <p:sp>
        <p:nvSpPr>
          <p:cNvPr id="3" name="Content Placeholder 2"/>
          <p:cNvSpPr>
            <a:spLocks noGrp="1"/>
          </p:cNvSpPr>
          <p:nvPr>
            <p:ph type="body" sz="quarter" idx="11"/>
          </p:nvPr>
        </p:nvSpPr>
        <p:spPr>
          <a:xfrm>
            <a:off x="187325" y="1348647"/>
            <a:ext cx="11817349" cy="4908550"/>
          </a:xfrm>
        </p:spPr>
        <p:txBody>
          <a:bodyPr>
            <a:normAutofit fontScale="62500" lnSpcReduction="20000"/>
          </a:bodyPr>
          <a:lstStyle/>
          <a:p>
            <a:r>
              <a:rPr lang="en-US"/>
              <a:t>There are three additional roles for district-level staff in the DLM testing process. </a:t>
            </a:r>
          </a:p>
          <a:p>
            <a:pPr lvl="1"/>
            <a:r>
              <a:rPr lang="en-US"/>
              <a:t>The </a:t>
            </a:r>
            <a:r>
              <a:rPr lang="en-US" b="1"/>
              <a:t>School and District Assessment Coordinators:</a:t>
            </a:r>
          </a:p>
          <a:p>
            <a:pPr lvl="2"/>
            <a:r>
              <a:rPr lang="en-US"/>
              <a:t>Are the point of contact for all assessment responsibilities excluding the tasks of the two roles listed below.</a:t>
            </a:r>
          </a:p>
          <a:p>
            <a:pPr lvl="2"/>
            <a:r>
              <a:rPr lang="en-US"/>
              <a:t>Oversee and assist teachers in their roles.</a:t>
            </a:r>
          </a:p>
          <a:p>
            <a:pPr lvl="2"/>
            <a:r>
              <a:rPr lang="en-US"/>
              <a:t>Schedule teacher training and ensure proper test administration.</a:t>
            </a:r>
          </a:p>
          <a:p>
            <a:pPr lvl="1"/>
            <a:r>
              <a:rPr lang="en-US"/>
              <a:t>The</a:t>
            </a:r>
            <a:r>
              <a:rPr lang="en-US" b="1"/>
              <a:t> Technology Representative </a:t>
            </a:r>
            <a:r>
              <a:rPr lang="en-US"/>
              <a:t>will load the DLM Kite application onto computer devices in order to allow for access to the practice tests and to administer spring testing.</a:t>
            </a:r>
          </a:p>
          <a:p>
            <a:pPr lvl="1"/>
            <a:r>
              <a:rPr lang="en-US"/>
              <a:t>The </a:t>
            </a:r>
            <a:r>
              <a:rPr lang="en-US" b="1"/>
              <a:t>Data Manager </a:t>
            </a:r>
            <a:r>
              <a:rPr lang="en-US"/>
              <a:t>will upload and review data to create the classroom test rosters, obtain all login IDs for the district, and add new students to the system as necessary.</a:t>
            </a:r>
          </a:p>
        </p:txBody>
      </p:sp>
      <p:sp>
        <p:nvSpPr>
          <p:cNvPr id="5" name="Slide Number Placeholder 4">
            <a:extLst>
              <a:ext uri="{FF2B5EF4-FFF2-40B4-BE49-F238E27FC236}">
                <a16:creationId xmlns:a16="http://schemas.microsoft.com/office/drawing/2014/main" id="{6C5B946A-FD89-46BC-98FB-10E2CFD0D0DB}"/>
              </a:ext>
            </a:extLst>
          </p:cNvPr>
          <p:cNvSpPr>
            <a:spLocks noGrp="1"/>
          </p:cNvSpPr>
          <p:nvPr>
            <p:ph type="sldNum" sz="quarter" idx="10"/>
          </p:nvPr>
        </p:nvSpPr>
        <p:spPr/>
        <p:txBody>
          <a:bodyPr/>
          <a:lstStyle/>
          <a:p>
            <a:fld id="{CD5C70A5-9411-4B11-A0DB-D49D3D849901}" type="slidenum">
              <a:rPr lang="en-US" smtClean="0"/>
              <a:pPr/>
              <a:t>13</a:t>
            </a:fld>
            <a:endParaRPr lang="en-US"/>
          </a:p>
        </p:txBody>
      </p:sp>
    </p:spTree>
    <p:extLst>
      <p:ext uri="{BB962C8B-B14F-4D97-AF65-F5344CB8AC3E}">
        <p14:creationId xmlns:p14="http://schemas.microsoft.com/office/powerpoint/2010/main" val="125706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353E-4706-4449-99D4-7AD404DE3BC9}"/>
              </a:ext>
            </a:extLst>
          </p:cNvPr>
          <p:cNvSpPr>
            <a:spLocks noGrp="1"/>
          </p:cNvSpPr>
          <p:nvPr>
            <p:ph type="title"/>
          </p:nvPr>
        </p:nvSpPr>
        <p:spPr/>
        <p:txBody>
          <a:bodyPr/>
          <a:lstStyle/>
          <a:p>
            <a:r>
              <a:rPr lang="en-US"/>
              <a:t>Test Administrator Tasks</a:t>
            </a:r>
          </a:p>
        </p:txBody>
      </p:sp>
      <p:sp>
        <p:nvSpPr>
          <p:cNvPr id="3" name="Content Placeholder 2">
            <a:extLst>
              <a:ext uri="{FF2B5EF4-FFF2-40B4-BE49-F238E27FC236}">
                <a16:creationId xmlns:a16="http://schemas.microsoft.com/office/drawing/2014/main" id="{F66D8E1B-342C-4B7C-86EC-389CFD4E81F3}"/>
              </a:ext>
            </a:extLst>
          </p:cNvPr>
          <p:cNvSpPr>
            <a:spLocks noGrp="1"/>
          </p:cNvSpPr>
          <p:nvPr>
            <p:ph type="body" sz="quarter" idx="11"/>
          </p:nvPr>
        </p:nvSpPr>
        <p:spPr>
          <a:xfrm>
            <a:off x="171451" y="1222375"/>
            <a:ext cx="11259468" cy="4803775"/>
          </a:xfrm>
        </p:spPr>
        <p:txBody>
          <a:bodyPr vert="horz" lIns="91440" tIns="45720" rIns="91440" bIns="45720" rtlCol="0" anchor="t">
            <a:normAutofit fontScale="55000" lnSpcReduction="20000"/>
          </a:bodyPr>
          <a:lstStyle/>
          <a:p>
            <a:r>
              <a:rPr lang="en-US" dirty="0"/>
              <a:t>Complete District teacher training (NJDOE PowerPoint modules and DLM training site modules) and implement instruction related to New Jersey Student Learning Standards (NJSLS) and DLM Essential Elements (EEs).</a:t>
            </a:r>
          </a:p>
          <a:p>
            <a:r>
              <a:rPr lang="en-US" dirty="0"/>
              <a:t>Review DLM materials including test blueprints, manuals etc., and review professional development modules as needed.</a:t>
            </a:r>
            <a:endParaRPr lang="en-US" dirty="0">
              <a:cs typeface="Calibri"/>
            </a:endParaRPr>
          </a:p>
          <a:p>
            <a:r>
              <a:rPr lang="en-US" dirty="0"/>
              <a:t>Complete First Contact (FC) and Personal Needs and Preferences (PNP) Profiles once rosters are completed by </a:t>
            </a:r>
            <a:r>
              <a:rPr lang="en-US" b="1" dirty="0"/>
              <a:t>March 18, 2024</a:t>
            </a:r>
            <a:r>
              <a:rPr lang="en-US" dirty="0"/>
              <a:t>.</a:t>
            </a:r>
            <a:endParaRPr lang="en-US" dirty="0">
              <a:cs typeface="Calibri"/>
            </a:endParaRPr>
          </a:p>
          <a:p>
            <a:r>
              <a:rPr lang="en-US" dirty="0">
                <a:latin typeface="Palatino Linotype"/>
              </a:rPr>
              <a:t>Attend District training on preparation for NJ DLM, administer practice tests, create testing schedule &amp; produce student testing folders in </a:t>
            </a:r>
            <a:r>
              <a:rPr lang="en-US" b="1" dirty="0">
                <a:latin typeface="Palatino Linotype"/>
              </a:rPr>
              <a:t>March 2024</a:t>
            </a:r>
            <a:r>
              <a:rPr lang="en-US" dirty="0">
                <a:latin typeface="Palatino Linotype"/>
              </a:rPr>
              <a:t>.</a:t>
            </a:r>
            <a:endParaRPr lang="en-US" dirty="0">
              <a:latin typeface="Palatino Linotype"/>
              <a:cs typeface="Calibri"/>
            </a:endParaRPr>
          </a:p>
          <a:p>
            <a:r>
              <a:rPr lang="en-US" dirty="0"/>
              <a:t>Conduct NJ DLM testing </a:t>
            </a:r>
            <a:r>
              <a:rPr lang="en-US" b="1" dirty="0"/>
              <a:t>April 8 to May 31, 2024</a:t>
            </a:r>
            <a:r>
              <a:rPr lang="en-US" dirty="0"/>
              <a:t>. </a:t>
            </a:r>
            <a:endParaRPr lang="en-US" dirty="0">
              <a:cs typeface="Calibri"/>
            </a:endParaRPr>
          </a:p>
          <a:p>
            <a:pPr lvl="1"/>
            <a:r>
              <a:rPr lang="en-US" b="1" dirty="0"/>
              <a:t>Note:</a:t>
            </a:r>
            <a:r>
              <a:rPr lang="en-US" dirty="0"/>
              <a:t> Districts should begin testing early enough to ensure completion during the testing window. </a:t>
            </a:r>
            <a:endParaRPr lang="en-US" dirty="0">
              <a:cs typeface="Calibri"/>
            </a:endParaRPr>
          </a:p>
        </p:txBody>
      </p:sp>
      <p:sp>
        <p:nvSpPr>
          <p:cNvPr id="6" name="Slide Number Placeholder 5">
            <a:extLst>
              <a:ext uri="{FF2B5EF4-FFF2-40B4-BE49-F238E27FC236}">
                <a16:creationId xmlns:a16="http://schemas.microsoft.com/office/drawing/2014/main" id="{A913DC38-220F-4F35-8B34-E54CE242F406}"/>
              </a:ext>
            </a:extLst>
          </p:cNvPr>
          <p:cNvSpPr>
            <a:spLocks noGrp="1"/>
          </p:cNvSpPr>
          <p:nvPr>
            <p:ph type="sldNum" sz="quarter" idx="10"/>
          </p:nvPr>
        </p:nvSpPr>
        <p:spPr/>
        <p:txBody>
          <a:bodyPr/>
          <a:lstStyle/>
          <a:p>
            <a:fld id="{CD5C70A5-9411-4B11-A0DB-D49D3D849901}" type="slidenum">
              <a:rPr lang="en-US" smtClean="0"/>
              <a:pPr/>
              <a:t>14</a:t>
            </a:fld>
            <a:endParaRPr lang="en-US"/>
          </a:p>
        </p:txBody>
      </p:sp>
    </p:spTree>
    <p:extLst>
      <p:ext uri="{BB962C8B-B14F-4D97-AF65-F5344CB8AC3E}">
        <p14:creationId xmlns:p14="http://schemas.microsoft.com/office/powerpoint/2010/main" val="192422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6DD6-670E-46B2-ABF5-9AF871DB0CA3}"/>
              </a:ext>
            </a:extLst>
          </p:cNvPr>
          <p:cNvSpPr>
            <a:spLocks noGrp="1"/>
          </p:cNvSpPr>
          <p:nvPr>
            <p:ph type="title"/>
          </p:nvPr>
        </p:nvSpPr>
        <p:spPr/>
        <p:txBody>
          <a:bodyPr>
            <a:normAutofit fontScale="90000"/>
          </a:bodyPr>
          <a:lstStyle/>
          <a:p>
            <a:r>
              <a:rPr lang="en-US" sz="4000" kern="0"/>
              <a:t>Steps for Teachers Administering the DLM</a:t>
            </a:r>
            <a:endParaRPr lang="en-US" sz="4000"/>
          </a:p>
        </p:txBody>
      </p:sp>
      <p:sp>
        <p:nvSpPr>
          <p:cNvPr id="5" name="Slide Number Placeholder 4">
            <a:extLst>
              <a:ext uri="{FF2B5EF4-FFF2-40B4-BE49-F238E27FC236}">
                <a16:creationId xmlns:a16="http://schemas.microsoft.com/office/drawing/2014/main" id="{06E2A299-9EBB-4469-813C-CA871CB25673}"/>
              </a:ext>
            </a:extLst>
          </p:cNvPr>
          <p:cNvSpPr>
            <a:spLocks noGrp="1"/>
          </p:cNvSpPr>
          <p:nvPr>
            <p:ph type="sldNum" sz="quarter" idx="10"/>
          </p:nvPr>
        </p:nvSpPr>
        <p:spPr/>
        <p:txBody>
          <a:bodyPr/>
          <a:lstStyle/>
          <a:p>
            <a:fld id="{CD5C70A5-9411-4B11-A0DB-D49D3D849901}" type="slidenum">
              <a:rPr lang="en-US" smtClean="0"/>
              <a:pPr/>
              <a:t>15</a:t>
            </a:fld>
            <a:endParaRPr lang="en-US"/>
          </a:p>
        </p:txBody>
      </p:sp>
      <p:graphicFrame>
        <p:nvGraphicFramePr>
          <p:cNvPr id="6" name="Content Placeholder 5">
            <a:extLst>
              <a:ext uri="{FF2B5EF4-FFF2-40B4-BE49-F238E27FC236}">
                <a16:creationId xmlns:a16="http://schemas.microsoft.com/office/drawing/2014/main" id="{CCD1F547-876C-416B-879E-4775F4C2528D}"/>
              </a:ext>
            </a:extLst>
          </p:cNvPr>
          <p:cNvGraphicFramePr>
            <a:graphicFrameLocks noGrp="1"/>
          </p:cNvGraphicFramePr>
          <p:nvPr>
            <p:ph idx="4294967295"/>
            <p:extLst>
              <p:ext uri="{D42A27DB-BD31-4B8C-83A1-F6EECF244321}">
                <p14:modId xmlns:p14="http://schemas.microsoft.com/office/powerpoint/2010/main" val="1405313103"/>
              </p:ext>
            </p:extLst>
          </p:nvPr>
        </p:nvGraphicFramePr>
        <p:xfrm>
          <a:off x="419559" y="1126475"/>
          <a:ext cx="10515600" cy="4858880"/>
        </p:xfrm>
        <a:graphic>
          <a:graphicData uri="http://schemas.openxmlformats.org/drawingml/2006/table">
            <a:tbl>
              <a:tblPr firstRow="1" bandRow="1">
                <a:tableStyleId>{5DA37D80-6434-44D0-A028-1B22A696006F}</a:tableStyleId>
              </a:tblPr>
              <a:tblGrid>
                <a:gridCol w="2556641">
                  <a:extLst>
                    <a:ext uri="{9D8B030D-6E8A-4147-A177-3AD203B41FA5}">
                      <a16:colId xmlns:a16="http://schemas.microsoft.com/office/drawing/2014/main" val="4167981599"/>
                    </a:ext>
                  </a:extLst>
                </a:gridCol>
                <a:gridCol w="7958959">
                  <a:extLst>
                    <a:ext uri="{9D8B030D-6E8A-4147-A177-3AD203B41FA5}">
                      <a16:colId xmlns:a16="http://schemas.microsoft.com/office/drawing/2014/main" val="4203023511"/>
                    </a:ext>
                  </a:extLst>
                </a:gridCol>
              </a:tblGrid>
              <a:tr h="469760">
                <a:tc>
                  <a:txBody>
                    <a:bodyPr/>
                    <a:lstStyle/>
                    <a:p>
                      <a:pPr algn="ctr"/>
                      <a:r>
                        <a:rPr lang="en-US" dirty="0"/>
                        <a:t>Timeline</a:t>
                      </a:r>
                    </a:p>
                  </a:txBody>
                  <a:tcPr anchor="ctr"/>
                </a:tc>
                <a:tc>
                  <a:txBody>
                    <a:bodyPr/>
                    <a:lstStyle/>
                    <a:p>
                      <a:pPr algn="ctr"/>
                      <a:r>
                        <a:rPr lang="en-US" dirty="0"/>
                        <a:t>Action Steps</a:t>
                      </a:r>
                    </a:p>
                  </a:txBody>
                  <a:tcPr anchor="ctr"/>
                </a:tc>
                <a:extLst>
                  <a:ext uri="{0D108BD9-81ED-4DB2-BD59-A6C34878D82A}">
                    <a16:rowId xmlns:a16="http://schemas.microsoft.com/office/drawing/2014/main" val="3846458951"/>
                  </a:ext>
                </a:extLst>
              </a:tr>
              <a:tr h="370840">
                <a:tc>
                  <a:txBody>
                    <a:bodyPr/>
                    <a:lstStyle/>
                    <a:p>
                      <a:r>
                        <a:rPr lang="en-US" b="1" dirty="0"/>
                        <a:t>September – January</a:t>
                      </a:r>
                    </a:p>
                  </a:txBody>
                  <a:tcPr/>
                </a:tc>
                <a:tc>
                  <a:txBody>
                    <a:bodyPr/>
                    <a:lstStyle/>
                    <a:p>
                      <a:pPr marL="285750" indent="-285750">
                        <a:buFont typeface="Arial" panose="020B0604020202020204" pitchFamily="34" charset="0"/>
                        <a:buChar char="•"/>
                      </a:pPr>
                      <a:r>
                        <a:rPr lang="en-US" dirty="0"/>
                        <a:t>Implement instruction related to New Jersey Student Learning Standards (NJSLS) and DLM EEs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u="none" kern="1200" dirty="0"/>
                        <a:t>Review DLM materials including, test blueprints, EEs, etc.;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kern="1200" dirty="0"/>
                        <a:t>Review professional development modules as needed</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dirty="0"/>
                        <a:t>Complete teacher training (PowerPoint and DLM training site modules) </a:t>
                      </a:r>
                    </a:p>
                  </a:txBody>
                  <a:tcPr/>
                </a:tc>
                <a:extLst>
                  <a:ext uri="{0D108BD9-81ED-4DB2-BD59-A6C34878D82A}">
                    <a16:rowId xmlns:a16="http://schemas.microsoft.com/office/drawing/2014/main" val="3246020348"/>
                  </a:ext>
                </a:extLst>
              </a:tr>
              <a:tr h="741679">
                <a:tc>
                  <a:txBody>
                    <a:bodyPr/>
                    <a:lstStyle/>
                    <a:p>
                      <a:r>
                        <a:rPr lang="en-US" b="1" dirty="0"/>
                        <a:t>February – March</a:t>
                      </a:r>
                    </a:p>
                  </a:txBody>
                  <a:tcPr/>
                </a:tc>
                <a:tc>
                  <a:txBody>
                    <a:bodyPr/>
                    <a:lstStyle/>
                    <a:p>
                      <a:pPr marL="285750" indent="-285750">
                        <a:buFont typeface="Arial" panose="020B0604020202020204" pitchFamily="34" charset="0"/>
                        <a:buChar char="•"/>
                      </a:pPr>
                      <a:r>
                        <a:rPr lang="en-US"/>
                        <a:t>Complete First Contact (FC) and Personal Needs and Preferences (PNP) Profiles once rosters are completed</a:t>
                      </a:r>
                    </a:p>
                    <a:p>
                      <a:pPr marL="285750" indent="-285750">
                        <a:buFont typeface="Arial" panose="020B0604020202020204" pitchFamily="34" charset="0"/>
                        <a:buChar char="•"/>
                      </a:pPr>
                      <a:r>
                        <a:rPr lang="en-US"/>
                        <a:t>Review training materials including DLM Accessibility Manual</a:t>
                      </a:r>
                    </a:p>
                    <a:p>
                      <a:pPr marL="285750" lvl="0" indent="-285750">
                        <a:buFont typeface="Arial" panose="020B0604020202020204" pitchFamily="34" charset="0"/>
                        <a:buChar char="•"/>
                      </a:pPr>
                      <a:r>
                        <a:rPr lang="en-US"/>
                        <a:t>Complete training on Preparation for NJ DLM</a:t>
                      </a:r>
                    </a:p>
                    <a:p>
                      <a:pPr marL="285750" lvl="0" indent="-285750">
                        <a:buFont typeface="Arial" panose="020B0604020202020204" pitchFamily="34" charset="0"/>
                        <a:buChar char="•"/>
                      </a:pPr>
                      <a:r>
                        <a:rPr lang="en-US"/>
                        <a:t>Administer practice tests</a:t>
                      </a:r>
                    </a:p>
                    <a:p>
                      <a:pPr marL="285750" lvl="0" indent="-285750">
                        <a:buFont typeface="Arial" panose="020B0604020202020204" pitchFamily="34" charset="0"/>
                        <a:buChar char="•"/>
                      </a:pPr>
                      <a:r>
                        <a:rPr lang="en-US"/>
                        <a:t>Create testing schedule</a:t>
                      </a:r>
                    </a:p>
                    <a:p>
                      <a:pPr marL="285750" lvl="0" indent="-285750">
                        <a:buFont typeface="Arial" panose="020B0604020202020204" pitchFamily="34" charset="0"/>
                        <a:buChar char="•"/>
                      </a:pPr>
                      <a:r>
                        <a:rPr lang="en-US"/>
                        <a:t>Produce student testing folders</a:t>
                      </a:r>
                    </a:p>
                  </a:txBody>
                  <a:tcPr/>
                </a:tc>
                <a:extLst>
                  <a:ext uri="{0D108BD9-81ED-4DB2-BD59-A6C34878D82A}">
                    <a16:rowId xmlns:a16="http://schemas.microsoft.com/office/drawing/2014/main" val="4068598514"/>
                  </a:ext>
                </a:extLst>
              </a:tr>
              <a:tr h="370840">
                <a:tc>
                  <a:txBody>
                    <a:bodyPr/>
                    <a:lstStyle/>
                    <a:p>
                      <a:r>
                        <a:rPr lang="en-US" b="1" dirty="0"/>
                        <a:t>April 8 through May 31</a:t>
                      </a:r>
                    </a:p>
                    <a:p>
                      <a:endParaRPr lang="en-US" b="1" dirty="0"/>
                    </a:p>
                  </a:txBody>
                  <a:tcPr/>
                </a:tc>
                <a:tc>
                  <a:txBody>
                    <a:bodyPr/>
                    <a:lstStyle/>
                    <a:p>
                      <a:pPr marL="285750" indent="-285750">
                        <a:buFont typeface="Arial" panose="020B0604020202020204" pitchFamily="34" charset="0"/>
                        <a:buChar char="•"/>
                      </a:pPr>
                      <a:r>
                        <a:rPr lang="en-US" dirty="0"/>
                        <a:t>Administer the DLM assessment to students</a:t>
                      </a:r>
                    </a:p>
                    <a:p>
                      <a:pPr marL="285750" indent="-285750">
                        <a:buFont typeface="Arial" panose="020B0604020202020204" pitchFamily="34" charset="0"/>
                        <a:buChar char="•"/>
                      </a:pPr>
                      <a:r>
                        <a:rPr lang="en-US" dirty="0"/>
                        <a:t>Note: </a:t>
                      </a:r>
                      <a:r>
                        <a:rPr lang="en-US" sz="1800" kern="1200" dirty="0">
                          <a:effectLst/>
                        </a:rPr>
                        <a:t>Districts should begin testing early enough to ensure completion during the testing window.  </a:t>
                      </a:r>
                      <a:endParaRPr lang="en-US" dirty="0"/>
                    </a:p>
                  </a:txBody>
                  <a:tcPr/>
                </a:tc>
                <a:extLst>
                  <a:ext uri="{0D108BD9-81ED-4DB2-BD59-A6C34878D82A}">
                    <a16:rowId xmlns:a16="http://schemas.microsoft.com/office/drawing/2014/main" val="2876867962"/>
                  </a:ext>
                </a:extLst>
              </a:tr>
            </a:tbl>
          </a:graphicData>
        </a:graphic>
      </p:graphicFrame>
    </p:spTree>
    <p:extLst>
      <p:ext uri="{BB962C8B-B14F-4D97-AF65-F5344CB8AC3E}">
        <p14:creationId xmlns:p14="http://schemas.microsoft.com/office/powerpoint/2010/main" val="69842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EDC7-FF03-416F-9BF1-7682CD76BBEC}"/>
              </a:ext>
            </a:extLst>
          </p:cNvPr>
          <p:cNvSpPr>
            <a:spLocks noGrp="1"/>
          </p:cNvSpPr>
          <p:nvPr>
            <p:ph type="title"/>
          </p:nvPr>
        </p:nvSpPr>
        <p:spPr/>
        <p:txBody>
          <a:bodyPr>
            <a:normAutofit/>
          </a:bodyPr>
          <a:lstStyle/>
          <a:p>
            <a:pPr>
              <a:lnSpc>
                <a:spcPct val="100000"/>
              </a:lnSpc>
            </a:pPr>
            <a:r>
              <a:rPr lang="en-US" dirty="0"/>
              <a:t>Required Teacher Training:</a:t>
            </a:r>
            <a:br>
              <a:rPr lang="en-US" dirty="0"/>
            </a:br>
            <a:r>
              <a:rPr lang="en-US" dirty="0"/>
              <a:t>PowerPoint and DLM Training Site</a:t>
            </a:r>
          </a:p>
        </p:txBody>
      </p:sp>
      <p:sp>
        <p:nvSpPr>
          <p:cNvPr id="3" name="Slide Number Placeholder 2">
            <a:extLst>
              <a:ext uri="{FF2B5EF4-FFF2-40B4-BE49-F238E27FC236}">
                <a16:creationId xmlns:a16="http://schemas.microsoft.com/office/drawing/2014/main" id="{553BDD3F-54D4-4241-818E-10E898101C7B}"/>
              </a:ext>
            </a:extLst>
          </p:cNvPr>
          <p:cNvSpPr>
            <a:spLocks noGrp="1"/>
          </p:cNvSpPr>
          <p:nvPr>
            <p:ph type="sldNum" sz="quarter" idx="12"/>
          </p:nvPr>
        </p:nvSpPr>
        <p:spPr/>
        <p:txBody>
          <a:bodyPr/>
          <a:lstStyle/>
          <a:p>
            <a:fld id="{CD5C70A5-9411-4B11-A0DB-D49D3D849901}" type="slidenum">
              <a:rPr lang="en-US" smtClean="0"/>
              <a:pPr/>
              <a:t>16</a:t>
            </a:fld>
            <a:endParaRPr lang="en-US"/>
          </a:p>
        </p:txBody>
      </p:sp>
    </p:spTree>
    <p:extLst>
      <p:ext uri="{BB962C8B-B14F-4D97-AF65-F5344CB8AC3E}">
        <p14:creationId xmlns:p14="http://schemas.microsoft.com/office/powerpoint/2010/main" val="242658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DLM Training Site Modules</a:t>
            </a:r>
          </a:p>
        </p:txBody>
      </p:sp>
      <p:sp>
        <p:nvSpPr>
          <p:cNvPr id="3" name="Content Placeholder 2"/>
          <p:cNvSpPr>
            <a:spLocks noGrp="1"/>
          </p:cNvSpPr>
          <p:nvPr>
            <p:ph type="body" sz="quarter" idx="11"/>
          </p:nvPr>
        </p:nvSpPr>
        <p:spPr/>
        <p:txBody>
          <a:bodyPr vert="horz" lIns="91440" tIns="45720" rIns="91440" bIns="45720" rtlCol="0" anchor="t">
            <a:normAutofit fontScale="92500"/>
          </a:bodyPr>
          <a:lstStyle/>
          <a:p>
            <a:pPr marL="457200" indent="-457200">
              <a:defRPr/>
            </a:pPr>
            <a:r>
              <a:rPr lang="en-US" dirty="0"/>
              <a:t>The </a:t>
            </a:r>
            <a:r>
              <a:rPr lang="en-US" dirty="0">
                <a:hlinkClick r:id="rId2"/>
              </a:rPr>
              <a:t>DLM training site </a:t>
            </a:r>
            <a:r>
              <a:rPr lang="en-US" dirty="0"/>
              <a:t>is </a:t>
            </a:r>
            <a:r>
              <a:rPr lang="en-US" dirty="0">
                <a:solidFill>
                  <a:sysClr val="windowText" lastClr="000000"/>
                </a:solidFill>
              </a:rPr>
              <a:t>used to provide the mandatory teacher training modules required by NJDOE.</a:t>
            </a:r>
            <a:endParaRPr lang="en-US" dirty="0">
              <a:cs typeface="Calibri" panose="020F0502020204030204"/>
            </a:endParaRPr>
          </a:p>
          <a:p>
            <a:pPr marL="457200" indent="-457200">
              <a:spcBef>
                <a:spcPts val="0"/>
              </a:spcBef>
              <a:defRPr/>
            </a:pPr>
            <a:r>
              <a:rPr lang="en-US" dirty="0">
                <a:solidFill>
                  <a:sysClr val="windowText" lastClr="000000"/>
                </a:solidFill>
              </a:rPr>
              <a:t>District or School Assessment Coordinators will conduct and oversee the training of teachers using both the DLM training site and the NJ teacher training materials</a:t>
            </a:r>
            <a:r>
              <a:rPr lang="en-US" dirty="0">
                <a:solidFill>
                  <a:sysClr val="windowText" lastClr="000000">
                    <a:lumMod val="75000"/>
                    <a:lumOff val="25000"/>
                  </a:sysClr>
                </a:solidFill>
              </a:rPr>
              <a:t>.</a:t>
            </a:r>
          </a:p>
          <a:p>
            <a:pPr marL="457200" indent="-457200">
              <a:spcBef>
                <a:spcPts val="0"/>
              </a:spcBef>
              <a:defRPr/>
            </a:pPr>
            <a:r>
              <a:rPr lang="en-US" b="1" dirty="0">
                <a:solidFill>
                  <a:schemeClr val="accent1">
                    <a:lumMod val="75000"/>
                  </a:schemeClr>
                </a:solidFill>
              </a:rPr>
              <a:t>Note</a:t>
            </a:r>
            <a:r>
              <a:rPr lang="en-US" dirty="0">
                <a:solidFill>
                  <a:schemeClr val="accent1">
                    <a:lumMod val="75000"/>
                  </a:schemeClr>
                </a:solidFill>
              </a:rPr>
              <a:t>: Test administrators who passed all the required training in the fall </a:t>
            </a:r>
            <a:r>
              <a:rPr lang="en-US" b="1" dirty="0">
                <a:solidFill>
                  <a:schemeClr val="accent1">
                    <a:lumMod val="75000"/>
                  </a:schemeClr>
                </a:solidFill>
              </a:rPr>
              <a:t>do not </a:t>
            </a:r>
            <a:r>
              <a:rPr lang="en-US" dirty="0">
                <a:solidFill>
                  <a:schemeClr val="accent1">
                    <a:lumMod val="75000"/>
                  </a:schemeClr>
                </a:solidFill>
              </a:rPr>
              <a:t>need to repeat the test administrator training for the spring 2024 administration. ​</a:t>
            </a:r>
            <a:endParaRPr lang="en-US" sz="3200" dirty="0">
              <a:solidFill>
                <a:schemeClr val="accent1">
                  <a:lumMod val="75000"/>
                </a:schemeClr>
              </a:solidFill>
            </a:endParaRPr>
          </a:p>
        </p:txBody>
      </p:sp>
      <p:sp>
        <p:nvSpPr>
          <p:cNvPr id="6" name="Slide Number Placeholder 5">
            <a:extLst>
              <a:ext uri="{FF2B5EF4-FFF2-40B4-BE49-F238E27FC236}">
                <a16:creationId xmlns:a16="http://schemas.microsoft.com/office/drawing/2014/main" id="{C9EC5341-4A38-415E-A07B-093FABBA750B}"/>
              </a:ext>
            </a:extLst>
          </p:cNvPr>
          <p:cNvSpPr>
            <a:spLocks noGrp="1"/>
          </p:cNvSpPr>
          <p:nvPr>
            <p:ph type="sldNum" sz="quarter" idx="10"/>
          </p:nvPr>
        </p:nvSpPr>
        <p:spPr/>
        <p:txBody>
          <a:bodyPr/>
          <a:lstStyle/>
          <a:p>
            <a:fld id="{CD5C70A5-9411-4B11-A0DB-D49D3D849901}" type="slidenum">
              <a:rPr lang="en-US" smtClean="0"/>
              <a:pPr/>
              <a:t>17</a:t>
            </a:fld>
            <a:endParaRPr lang="en-US"/>
          </a:p>
        </p:txBody>
      </p:sp>
    </p:spTree>
    <p:extLst>
      <p:ext uri="{BB962C8B-B14F-4D97-AF65-F5344CB8AC3E}">
        <p14:creationId xmlns:p14="http://schemas.microsoft.com/office/powerpoint/2010/main" val="365188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t>Returning</a:t>
            </a:r>
            <a:r>
              <a:rPr lang="en-US" sz="4000" dirty="0">
                <a:solidFill>
                  <a:srgbClr val="0A0FD6"/>
                </a:solidFill>
              </a:rPr>
              <a:t> </a:t>
            </a:r>
            <a:r>
              <a:rPr lang="en-US" sz="4000" dirty="0"/>
              <a:t>Test Administrator for 2023-2024</a:t>
            </a:r>
          </a:p>
        </p:txBody>
      </p:sp>
      <p:sp>
        <p:nvSpPr>
          <p:cNvPr id="5" name="Content Placeholder 4"/>
          <p:cNvSpPr>
            <a:spLocks noGrp="1"/>
          </p:cNvSpPr>
          <p:nvPr>
            <p:ph type="body" sz="quarter" idx="11"/>
          </p:nvPr>
        </p:nvSpPr>
        <p:spPr/>
        <p:txBody>
          <a:bodyPr>
            <a:normAutofit/>
          </a:bodyPr>
          <a:lstStyle/>
          <a:p>
            <a:pPr marL="82296" indent="0">
              <a:buNone/>
            </a:pPr>
            <a:r>
              <a:rPr lang="en-US" sz="2000" dirty="0"/>
              <a:t>In most cases, Returning Test Administrators tested students with the DLM last year.</a:t>
            </a:r>
          </a:p>
          <a:p>
            <a:pPr marL="539496" indent="-457200"/>
            <a:r>
              <a:rPr lang="en-US" sz="2000" dirty="0"/>
              <a:t>Someone is designated a Returning Test Administrator if, in the 2022-23 school year, they:</a:t>
            </a:r>
          </a:p>
          <a:p>
            <a:pPr marL="996696" lvl="1" indent="-457200"/>
            <a:r>
              <a:rPr lang="en-US" sz="1800" dirty="0"/>
              <a:t>Passed all DLM modules; and</a:t>
            </a:r>
          </a:p>
          <a:p>
            <a:pPr marL="996696" lvl="1" indent="-457200"/>
            <a:r>
              <a:rPr lang="en-US" sz="1800" dirty="0"/>
              <a:t>Received a certificate in their current district.</a:t>
            </a:r>
          </a:p>
          <a:p>
            <a:pPr marL="539496" indent="-457200"/>
            <a:r>
              <a:rPr lang="en-US" sz="2000" dirty="0"/>
              <a:t>Someone is still considered a Returning Test Administrator if they:</a:t>
            </a:r>
          </a:p>
          <a:p>
            <a:pPr marL="996696" lvl="1" indent="-457200"/>
            <a:r>
              <a:rPr lang="en-US" sz="1800" dirty="0"/>
              <a:t>Were designated as a back-up Test Administrator; and</a:t>
            </a:r>
          </a:p>
          <a:p>
            <a:pPr marL="996696" lvl="1" indent="-457200"/>
            <a:r>
              <a:rPr lang="en-US" sz="1800" dirty="0"/>
              <a:t>Passed the modules/received certificates (even if they did not administer the DLM last year).</a:t>
            </a:r>
            <a:endParaRPr lang="en-US" sz="1800" b="1" dirty="0">
              <a:solidFill>
                <a:schemeClr val="accent1">
                  <a:lumMod val="75000"/>
                </a:schemeClr>
              </a:solidFill>
            </a:endParaRPr>
          </a:p>
          <a:p>
            <a:pPr marL="82296" indent="0">
              <a:buNone/>
            </a:pPr>
            <a:r>
              <a:rPr lang="en-US" sz="2000" b="1" dirty="0">
                <a:solidFill>
                  <a:schemeClr val="accent1">
                    <a:lumMod val="75000"/>
                  </a:schemeClr>
                </a:solidFill>
              </a:rPr>
              <a:t>Note</a:t>
            </a:r>
            <a:r>
              <a:rPr lang="en-US" sz="2000" dirty="0">
                <a:solidFill>
                  <a:schemeClr val="accent1">
                    <a:lumMod val="75000"/>
                  </a:schemeClr>
                </a:solidFill>
              </a:rPr>
              <a:t>: Test administrators who passed all the required training in the fall </a:t>
            </a:r>
            <a:r>
              <a:rPr lang="en-US" sz="2000" b="1" dirty="0">
                <a:solidFill>
                  <a:schemeClr val="accent1">
                    <a:lumMod val="75000"/>
                  </a:schemeClr>
                </a:solidFill>
              </a:rPr>
              <a:t>do not </a:t>
            </a:r>
            <a:r>
              <a:rPr lang="en-US" sz="2000" dirty="0">
                <a:solidFill>
                  <a:schemeClr val="accent1">
                    <a:lumMod val="75000"/>
                  </a:schemeClr>
                </a:solidFill>
              </a:rPr>
              <a:t>need to repeat the test administrator training for the spring 2024 administration.</a:t>
            </a:r>
            <a:endParaRPr lang="en-US" sz="1800" dirty="0">
              <a:solidFill>
                <a:schemeClr val="accent1">
                  <a:lumMod val="75000"/>
                </a:schemeClr>
              </a:solidFill>
            </a:endParaRPr>
          </a:p>
        </p:txBody>
      </p:sp>
      <p:sp>
        <p:nvSpPr>
          <p:cNvPr id="2" name="Slide Number Placeholder 1">
            <a:extLst>
              <a:ext uri="{FF2B5EF4-FFF2-40B4-BE49-F238E27FC236}">
                <a16:creationId xmlns:a16="http://schemas.microsoft.com/office/drawing/2014/main" id="{5AD47E13-3B5C-49F7-8EA9-03DC1B7C4E76}"/>
              </a:ext>
            </a:extLst>
          </p:cNvPr>
          <p:cNvSpPr>
            <a:spLocks noGrp="1"/>
          </p:cNvSpPr>
          <p:nvPr>
            <p:ph type="sldNum" sz="quarter" idx="10"/>
          </p:nvPr>
        </p:nvSpPr>
        <p:spPr/>
        <p:txBody>
          <a:bodyPr/>
          <a:lstStyle/>
          <a:p>
            <a:fld id="{CD5C70A5-9411-4B11-A0DB-D49D3D849901}" type="slidenum">
              <a:rPr lang="en-US" smtClean="0"/>
              <a:pPr/>
              <a:t>18</a:t>
            </a:fld>
            <a:endParaRPr lang="en-US"/>
          </a:p>
        </p:txBody>
      </p:sp>
    </p:spTree>
    <p:extLst>
      <p:ext uri="{BB962C8B-B14F-4D97-AF65-F5344CB8AC3E}">
        <p14:creationId xmlns:p14="http://schemas.microsoft.com/office/powerpoint/2010/main" val="19986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New</a:t>
            </a:r>
            <a:r>
              <a:rPr lang="en-US" dirty="0"/>
              <a:t> Test Administrator for 2023-2024</a:t>
            </a:r>
          </a:p>
        </p:txBody>
      </p:sp>
      <p:sp>
        <p:nvSpPr>
          <p:cNvPr id="5" name="Content Placeholder 4"/>
          <p:cNvSpPr>
            <a:spLocks noGrp="1"/>
          </p:cNvSpPr>
          <p:nvPr>
            <p:ph type="body" sz="quarter" idx="11"/>
          </p:nvPr>
        </p:nvSpPr>
        <p:spPr>
          <a:xfrm>
            <a:off x="171451" y="1222375"/>
            <a:ext cx="11849100" cy="4803775"/>
          </a:xfrm>
        </p:spPr>
        <p:txBody>
          <a:bodyPr vert="horz" lIns="91440" tIns="45720" rIns="91440" bIns="45720" rtlCol="0" anchor="t">
            <a:normAutofit fontScale="70000" lnSpcReduction="20000"/>
          </a:bodyPr>
          <a:lstStyle/>
          <a:p>
            <a:pPr marL="81915" indent="0">
              <a:buNone/>
            </a:pPr>
            <a:r>
              <a:rPr lang="en-US" dirty="0"/>
              <a:t>Someone is designated a New Test Administrator if, in the 2022-23 school year they did</a:t>
            </a:r>
            <a:r>
              <a:rPr lang="en-US" sz="2800" dirty="0"/>
              <a:t> </a:t>
            </a:r>
            <a:r>
              <a:rPr lang="en-US" dirty="0"/>
              <a:t>not take and pass the DLM modules.</a:t>
            </a:r>
          </a:p>
          <a:p>
            <a:pPr marL="539115" indent="-457200"/>
            <a:r>
              <a:rPr lang="en-US" dirty="0">
                <a:cs typeface="Calibri"/>
              </a:rPr>
              <a:t>Test administrators are only considered "returning" if they have no gaps in taking and passing the annual test administrator training. </a:t>
            </a:r>
          </a:p>
          <a:p>
            <a:pPr marL="996315" lvl="1"/>
            <a:r>
              <a:rPr lang="en-US" dirty="0">
                <a:cs typeface="Calibri"/>
              </a:rPr>
              <a:t>Therefore, if test administrators did not take the test administrator training for the 22-23 administration because the DLM was not administered in the district, they are designated "New" test administrators for 23-24 and must take and pass the "New" test administrator training. </a:t>
            </a:r>
            <a:endParaRPr lang="en-US" b="1" dirty="0">
              <a:cs typeface="Calibri"/>
            </a:endParaRPr>
          </a:p>
          <a:p>
            <a:pPr marL="0" indent="0">
              <a:buNone/>
            </a:pPr>
            <a:r>
              <a:rPr lang="en-US" b="1" dirty="0">
                <a:solidFill>
                  <a:schemeClr val="accent1">
                    <a:lumMod val="75000"/>
                  </a:schemeClr>
                </a:solidFill>
              </a:rPr>
              <a:t>Note</a:t>
            </a:r>
            <a:r>
              <a:rPr lang="en-US" dirty="0">
                <a:solidFill>
                  <a:schemeClr val="accent1">
                    <a:lumMod val="75000"/>
                  </a:schemeClr>
                </a:solidFill>
              </a:rPr>
              <a:t>: Test administrators who passed all the required training in the fall </a:t>
            </a:r>
            <a:r>
              <a:rPr lang="en-US" b="1" dirty="0">
                <a:solidFill>
                  <a:schemeClr val="accent1">
                    <a:lumMod val="75000"/>
                  </a:schemeClr>
                </a:solidFill>
              </a:rPr>
              <a:t>do not </a:t>
            </a:r>
            <a:r>
              <a:rPr lang="en-US" dirty="0">
                <a:solidFill>
                  <a:schemeClr val="accent1">
                    <a:lumMod val="75000"/>
                  </a:schemeClr>
                </a:solidFill>
              </a:rPr>
              <a:t>need to repeat the test administrator training for the spring 2024 administration.</a:t>
            </a:r>
            <a:endParaRPr lang="en-US" sz="3200" dirty="0">
              <a:solidFill>
                <a:schemeClr val="accent1">
                  <a:lumMod val="75000"/>
                </a:schemeClr>
              </a:solidFill>
            </a:endParaRPr>
          </a:p>
        </p:txBody>
      </p:sp>
      <p:sp>
        <p:nvSpPr>
          <p:cNvPr id="6" name="Slide Number Placeholder 5">
            <a:extLst>
              <a:ext uri="{FF2B5EF4-FFF2-40B4-BE49-F238E27FC236}">
                <a16:creationId xmlns:a16="http://schemas.microsoft.com/office/drawing/2014/main" id="{9758C9E2-E687-4959-8F26-FC513D16A2C3}"/>
              </a:ext>
            </a:extLst>
          </p:cNvPr>
          <p:cNvSpPr>
            <a:spLocks noGrp="1"/>
          </p:cNvSpPr>
          <p:nvPr>
            <p:ph type="sldNum" sz="quarter" idx="10"/>
          </p:nvPr>
        </p:nvSpPr>
        <p:spPr/>
        <p:txBody>
          <a:bodyPr/>
          <a:lstStyle/>
          <a:p>
            <a:fld id="{CD5C70A5-9411-4B11-A0DB-D49D3D849901}" type="slidenum">
              <a:rPr lang="en-US" smtClean="0"/>
              <a:pPr/>
              <a:t>19</a:t>
            </a:fld>
            <a:endParaRPr lang="en-US"/>
          </a:p>
        </p:txBody>
      </p:sp>
    </p:spTree>
    <p:extLst>
      <p:ext uri="{BB962C8B-B14F-4D97-AF65-F5344CB8AC3E}">
        <p14:creationId xmlns:p14="http://schemas.microsoft.com/office/powerpoint/2010/main" val="233245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Preparation for the DLM Assessment</a:t>
            </a:r>
          </a:p>
        </p:txBody>
      </p:sp>
      <p:sp>
        <p:nvSpPr>
          <p:cNvPr id="3" name="Content Placeholder 2"/>
          <p:cNvSpPr>
            <a:spLocks noGrp="1"/>
          </p:cNvSpPr>
          <p:nvPr>
            <p:ph type="body" sz="quarter" idx="11"/>
          </p:nvPr>
        </p:nvSpPr>
        <p:spPr/>
        <p:txBody>
          <a:bodyPr vert="horz" lIns="91440" tIns="45720" rIns="91440" bIns="45720" rtlCol="0" anchor="t">
            <a:normAutofit/>
          </a:bodyPr>
          <a:lstStyle/>
          <a:p>
            <a:r>
              <a:rPr lang="en-US" sz="3200"/>
              <a:t>This presentation provides guidelines for:</a:t>
            </a:r>
          </a:p>
          <a:p>
            <a:pPr lvl="1"/>
            <a:r>
              <a:rPr lang="en-US" sz="3200"/>
              <a:t>The use of documents and modules to prepare for the NJ DLM Year-End (YE) spring assessment; and</a:t>
            </a:r>
            <a:endParaRPr lang="en-US" sz="3200">
              <a:cs typeface="Calibri"/>
            </a:endParaRPr>
          </a:p>
          <a:p>
            <a:pPr lvl="1"/>
            <a:r>
              <a:rPr lang="en-US" sz="3200"/>
              <a:t>The required training for teachers.</a:t>
            </a:r>
            <a:endParaRPr lang="en-US" sz="3200">
              <a:cs typeface="Calibri"/>
            </a:endParaRPr>
          </a:p>
          <a:p>
            <a:r>
              <a:rPr lang="en-US" sz="3200"/>
              <a:t>Your School or District Assessment Coordinator will answer any questions you may have about the assessment.</a:t>
            </a:r>
            <a:endParaRPr lang="en-US" sz="3200">
              <a:cs typeface="Calibri"/>
            </a:endParaRPr>
          </a:p>
        </p:txBody>
      </p:sp>
      <p:sp>
        <p:nvSpPr>
          <p:cNvPr id="6" name="Slide Number Placeholder 5">
            <a:extLst>
              <a:ext uri="{FF2B5EF4-FFF2-40B4-BE49-F238E27FC236}">
                <a16:creationId xmlns:a16="http://schemas.microsoft.com/office/drawing/2014/main" id="{39EC2AE5-C272-48F3-BD6A-B95788697D19}"/>
              </a:ext>
            </a:extLst>
          </p:cNvPr>
          <p:cNvSpPr>
            <a:spLocks noGrp="1"/>
          </p:cNvSpPr>
          <p:nvPr>
            <p:ph type="sldNum" sz="quarter" idx="10"/>
          </p:nvPr>
        </p:nvSpPr>
        <p:spPr/>
        <p:txBody>
          <a:bodyPr/>
          <a:lstStyle/>
          <a:p>
            <a:fld id="{CD5C70A5-9411-4B11-A0DB-D49D3D84990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521" y="173037"/>
            <a:ext cx="10096959" cy="747579"/>
          </a:xfrm>
        </p:spPr>
        <p:txBody>
          <a:bodyPr>
            <a:noAutofit/>
          </a:bodyPr>
          <a:lstStyle/>
          <a:p>
            <a:r>
              <a:rPr lang="en-US" sz="3600"/>
              <a:t>Administered DLM Last Year and Changed School Districts</a:t>
            </a:r>
          </a:p>
        </p:txBody>
      </p:sp>
      <p:sp>
        <p:nvSpPr>
          <p:cNvPr id="3" name="Content Placeholder 2"/>
          <p:cNvSpPr>
            <a:spLocks noGrp="1"/>
          </p:cNvSpPr>
          <p:nvPr>
            <p:ph type="body" sz="quarter" idx="11"/>
          </p:nvPr>
        </p:nvSpPr>
        <p:spPr/>
        <p:txBody>
          <a:bodyPr vert="horz" lIns="91440" tIns="45720" rIns="91440" bIns="45720" rtlCol="0" anchor="t">
            <a:normAutofit fontScale="85000" lnSpcReduction="20000"/>
          </a:bodyPr>
          <a:lstStyle/>
          <a:p>
            <a:r>
              <a:rPr lang="en-US" dirty="0"/>
              <a:t>The DLM training site accounts are associated with teachers’ email addresses.</a:t>
            </a:r>
          </a:p>
          <a:p>
            <a:r>
              <a:rPr lang="en-US" dirty="0"/>
              <a:t>If you are listed as a New Test Administrator on the DLM training site because you are working in a different district than you were last year and/or your email address has changed, even though in 2022-2023 you passed the module post-tests and received certificates, this can be revised.</a:t>
            </a:r>
          </a:p>
          <a:p>
            <a:pPr lvl="1"/>
            <a:r>
              <a:rPr lang="en-US" sz="2600" dirty="0"/>
              <a:t>Present the test administrator training certificates to your Assessment Coordinator and ask that they email </a:t>
            </a:r>
            <a:r>
              <a:rPr lang="en-US" sz="2600" dirty="0">
                <a:hlinkClick r:id="rId2"/>
              </a:rPr>
              <a:t>assessment@doe.nj.gov</a:t>
            </a:r>
            <a:r>
              <a:rPr lang="en-US" sz="2600" dirty="0"/>
              <a:t> and DLM Support to request that your status be changed in the system to a Returning Test Administrator.</a:t>
            </a:r>
          </a:p>
        </p:txBody>
      </p:sp>
      <p:sp>
        <p:nvSpPr>
          <p:cNvPr id="6" name="Slide Number Placeholder 5">
            <a:extLst>
              <a:ext uri="{FF2B5EF4-FFF2-40B4-BE49-F238E27FC236}">
                <a16:creationId xmlns:a16="http://schemas.microsoft.com/office/drawing/2014/main" id="{C56454E8-177F-4C1C-9E1C-5A9DC35703D4}"/>
              </a:ext>
            </a:extLst>
          </p:cNvPr>
          <p:cNvSpPr>
            <a:spLocks noGrp="1"/>
          </p:cNvSpPr>
          <p:nvPr>
            <p:ph type="sldNum" sz="quarter" idx="10"/>
          </p:nvPr>
        </p:nvSpPr>
        <p:spPr/>
        <p:txBody>
          <a:bodyPr/>
          <a:lstStyle/>
          <a:p>
            <a:fld id="{CD5C70A5-9411-4B11-A0DB-D49D3D849901}" type="slidenum">
              <a:rPr lang="en-US" smtClean="0"/>
              <a:pPr/>
              <a:t>20</a:t>
            </a:fld>
            <a:endParaRPr lang="en-US"/>
          </a:p>
        </p:txBody>
      </p:sp>
    </p:spTree>
    <p:extLst>
      <p:ext uri="{BB962C8B-B14F-4D97-AF65-F5344CB8AC3E}">
        <p14:creationId xmlns:p14="http://schemas.microsoft.com/office/powerpoint/2010/main" val="207921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3B6914-C72B-4F1F-8631-9A084196654C}"/>
              </a:ext>
            </a:extLst>
          </p:cNvPr>
          <p:cNvSpPr>
            <a:spLocks noGrp="1"/>
          </p:cNvSpPr>
          <p:nvPr>
            <p:ph type="title"/>
          </p:nvPr>
        </p:nvSpPr>
        <p:spPr/>
        <p:txBody>
          <a:bodyPr vert="horz" lIns="91440" tIns="45720" rIns="91440" bIns="45720" rtlCol="0" anchor="ctr">
            <a:normAutofit/>
          </a:bodyPr>
          <a:lstStyle/>
          <a:p>
            <a:r>
              <a:rPr lang="en-US" sz="3600"/>
              <a:t>Required Reading</a:t>
            </a:r>
          </a:p>
        </p:txBody>
      </p:sp>
      <p:sp>
        <p:nvSpPr>
          <p:cNvPr id="12" name="Content Placeholder 11">
            <a:extLst>
              <a:ext uri="{FF2B5EF4-FFF2-40B4-BE49-F238E27FC236}">
                <a16:creationId xmlns:a16="http://schemas.microsoft.com/office/drawing/2014/main" id="{21DBAD5C-AC6E-4E5E-BA6F-71E9A8BAED4E}"/>
              </a:ext>
            </a:extLst>
          </p:cNvPr>
          <p:cNvSpPr>
            <a:spLocks noGrp="1"/>
          </p:cNvSpPr>
          <p:nvPr>
            <p:ph sz="half" idx="1"/>
          </p:nvPr>
        </p:nvSpPr>
        <p:spPr>
          <a:xfrm>
            <a:off x="176270" y="1429017"/>
            <a:ext cx="10655016" cy="4498057"/>
          </a:xfrm>
        </p:spPr>
        <p:txBody>
          <a:bodyPr vert="horz" lIns="91440" tIns="45720" rIns="91440" bIns="45720" rtlCol="0">
            <a:normAutofit/>
          </a:bodyPr>
          <a:lstStyle/>
          <a:p>
            <a:pPr marL="0" indent="0">
              <a:buNone/>
            </a:pPr>
            <a:r>
              <a:rPr lang="en-US" sz="2400" dirty="0"/>
              <a:t>Download </a:t>
            </a:r>
            <a:r>
              <a:rPr lang="en-US" sz="2400" dirty="0">
                <a:hlinkClick r:id="rId2"/>
              </a:rPr>
              <a:t>DLM’s Guide to DLM Required Test Administrator Training</a:t>
            </a:r>
            <a:r>
              <a:rPr lang="en-US" sz="2400" dirty="0"/>
              <a:t> for important information on:</a:t>
            </a:r>
          </a:p>
          <a:p>
            <a:r>
              <a:rPr lang="en-US" sz="2400" dirty="0"/>
              <a:t>logging into the DLM </a:t>
            </a:r>
          </a:p>
          <a:p>
            <a:r>
              <a:rPr lang="en-US" sz="2400" dirty="0"/>
              <a:t>resetting passwords</a:t>
            </a:r>
          </a:p>
          <a:p>
            <a:r>
              <a:rPr lang="en-US" sz="2400" dirty="0"/>
              <a:t>post-tests</a:t>
            </a:r>
          </a:p>
          <a:p>
            <a:r>
              <a:rPr lang="en-US" sz="2400" dirty="0"/>
              <a:t>facilitated versus self-directed training, etc.</a:t>
            </a:r>
          </a:p>
        </p:txBody>
      </p:sp>
      <p:sp>
        <p:nvSpPr>
          <p:cNvPr id="5" name="Slide Number Placeholder 4">
            <a:extLst>
              <a:ext uri="{FF2B5EF4-FFF2-40B4-BE49-F238E27FC236}">
                <a16:creationId xmlns:a16="http://schemas.microsoft.com/office/drawing/2014/main" id="{D0DBB186-A6CD-44D6-B6CC-4F959154CD69}"/>
              </a:ext>
            </a:extLst>
          </p:cNvPr>
          <p:cNvSpPr>
            <a:spLocks noGrp="1"/>
          </p:cNvSpPr>
          <p:nvPr>
            <p:ph type="sldNum" sz="quarter" idx="12"/>
          </p:nvPr>
        </p:nvSpPr>
        <p:spPr/>
        <p:txBody>
          <a:bodyPr vert="horz" lIns="91440" tIns="45720" rIns="91440" bIns="45720" rtlCol="0" anchor="ctr">
            <a:normAutofit/>
          </a:bodyPr>
          <a:lstStyle/>
          <a:p>
            <a:pPr>
              <a:spcAft>
                <a:spcPts val="600"/>
              </a:spcAft>
            </a:pPr>
            <a:fld id="{CD5C70A5-9411-4B11-A0DB-D49D3D849901}" type="slidenum">
              <a:rPr lang="en-US">
                <a:solidFill>
                  <a:srgbClr val="303030"/>
                </a:solidFill>
              </a:rPr>
              <a:pPr>
                <a:spcAft>
                  <a:spcPts val="600"/>
                </a:spcAft>
              </a:pPr>
              <a:t>21</a:t>
            </a:fld>
            <a:endParaRPr lang="en-US">
              <a:solidFill>
                <a:srgbClr val="303030"/>
              </a:solidFill>
            </a:endParaRPr>
          </a:p>
        </p:txBody>
      </p:sp>
    </p:spTree>
    <p:extLst>
      <p:ext uri="{BB962C8B-B14F-4D97-AF65-F5344CB8AC3E}">
        <p14:creationId xmlns:p14="http://schemas.microsoft.com/office/powerpoint/2010/main" val="94392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43749"/>
            <a:ext cx="10096959" cy="747579"/>
          </a:xfrm>
        </p:spPr>
        <p:txBody>
          <a:bodyPr>
            <a:noAutofit/>
          </a:bodyPr>
          <a:lstStyle/>
          <a:p>
            <a:r>
              <a:rPr lang="en-US" sz="3600"/>
              <a:t>DLM Required Training for Returning Test Administrators</a:t>
            </a:r>
            <a:endParaRPr lang="en-US" sz="3600" i="1"/>
          </a:p>
        </p:txBody>
      </p:sp>
      <p:sp>
        <p:nvSpPr>
          <p:cNvPr id="4" name="Content Placeholder 3"/>
          <p:cNvSpPr>
            <a:spLocks noGrp="1"/>
          </p:cNvSpPr>
          <p:nvPr>
            <p:ph type="body" sz="quarter" idx="11"/>
          </p:nvPr>
        </p:nvSpPr>
        <p:spPr/>
        <p:txBody>
          <a:bodyPr>
            <a:normAutofit fontScale="77500" lnSpcReduction="20000"/>
          </a:bodyPr>
          <a:lstStyle/>
          <a:p>
            <a:pPr marL="539496" indent="-457200"/>
            <a:r>
              <a:rPr lang="en-US" dirty="0"/>
              <a:t>The DLM required training is one module titled, </a:t>
            </a:r>
            <a:r>
              <a:rPr lang="en-US" i="1" dirty="0"/>
              <a:t>Returning Test Administrator Training – Review of the DLM Alternate Assessment System</a:t>
            </a:r>
            <a:r>
              <a:rPr lang="en-US" dirty="0"/>
              <a:t>. This module is approximately 45 minutes.</a:t>
            </a:r>
          </a:p>
          <a:p>
            <a:pPr marL="539496" indent="-457200"/>
            <a:r>
              <a:rPr lang="en-US" dirty="0"/>
              <a:t>After viewing the module, the teacher must independently complete a four-part post-test.</a:t>
            </a:r>
          </a:p>
          <a:p>
            <a:pPr marL="996696" lvl="1" indent="-457200"/>
            <a:r>
              <a:rPr lang="en-US" dirty="0"/>
              <a:t>If you score below 80% accurate, the DLM system will provide and require additional training and post-tests.</a:t>
            </a:r>
          </a:p>
          <a:p>
            <a:pPr marL="996696" lvl="1" indent="-457200"/>
            <a:r>
              <a:rPr lang="en-US" dirty="0"/>
              <a:t>You may review the module and take the post-tests as many times as necessary in order to achieve 80% or higher.</a:t>
            </a:r>
          </a:p>
        </p:txBody>
      </p:sp>
      <p:sp>
        <p:nvSpPr>
          <p:cNvPr id="3" name="Slide Number Placeholder 2">
            <a:extLst>
              <a:ext uri="{FF2B5EF4-FFF2-40B4-BE49-F238E27FC236}">
                <a16:creationId xmlns:a16="http://schemas.microsoft.com/office/drawing/2014/main" id="{4C30ACF3-047B-4968-B46A-D6A3F640850C}"/>
              </a:ext>
            </a:extLst>
          </p:cNvPr>
          <p:cNvSpPr>
            <a:spLocks noGrp="1"/>
          </p:cNvSpPr>
          <p:nvPr>
            <p:ph type="sldNum" sz="quarter" idx="10"/>
          </p:nvPr>
        </p:nvSpPr>
        <p:spPr/>
        <p:txBody>
          <a:bodyPr/>
          <a:lstStyle/>
          <a:p>
            <a:fld id="{CD5C70A5-9411-4B11-A0DB-D49D3D849901}" type="slidenum">
              <a:rPr lang="en-US" smtClean="0"/>
              <a:pPr/>
              <a:t>22</a:t>
            </a:fld>
            <a:endParaRPr lang="en-US"/>
          </a:p>
        </p:txBody>
      </p:sp>
    </p:spTree>
    <p:extLst>
      <p:ext uri="{BB962C8B-B14F-4D97-AF65-F5344CB8AC3E}">
        <p14:creationId xmlns:p14="http://schemas.microsoft.com/office/powerpoint/2010/main" val="350609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35678"/>
            <a:ext cx="10096959" cy="747579"/>
          </a:xfrm>
        </p:spPr>
        <p:txBody>
          <a:bodyPr>
            <a:noAutofit/>
          </a:bodyPr>
          <a:lstStyle/>
          <a:p>
            <a:r>
              <a:rPr lang="en-US" sz="3600" dirty="0"/>
              <a:t>DLM Required Training for New Test Administrators (1 of 2)</a:t>
            </a:r>
            <a:endParaRPr lang="en-US" sz="3600" i="1" dirty="0"/>
          </a:p>
        </p:txBody>
      </p:sp>
      <p:sp>
        <p:nvSpPr>
          <p:cNvPr id="4" name="Content Placeholder 3"/>
          <p:cNvSpPr>
            <a:spLocks noGrp="1"/>
          </p:cNvSpPr>
          <p:nvPr>
            <p:ph type="body" sz="quarter" idx="11"/>
          </p:nvPr>
        </p:nvSpPr>
        <p:spPr/>
        <p:txBody>
          <a:bodyPr>
            <a:noAutofit/>
          </a:bodyPr>
          <a:lstStyle/>
          <a:p>
            <a:pPr marL="82296" indent="0">
              <a:spcAft>
                <a:spcPts val="1000"/>
              </a:spcAft>
              <a:buNone/>
            </a:pPr>
            <a:r>
              <a:rPr lang="en-US" sz="2400" dirty="0"/>
              <a:t>The DLM required training is four modules.</a:t>
            </a:r>
          </a:p>
          <a:p>
            <a:pPr marL="425196" indent="-342900">
              <a:spcAft>
                <a:spcPts val="1000"/>
              </a:spcAft>
            </a:pPr>
            <a:r>
              <a:rPr lang="en-US" sz="2400" dirty="0"/>
              <a:t>Part 1 – About the DLM System</a:t>
            </a:r>
          </a:p>
          <a:p>
            <a:pPr marL="425196" indent="-342900">
              <a:spcAft>
                <a:spcPts val="1000"/>
              </a:spcAft>
            </a:pPr>
            <a:r>
              <a:rPr lang="en-US" sz="2400" dirty="0"/>
              <a:t>Part 2 – Understanding and Delivering </a:t>
            </a:r>
            <a:r>
              <a:rPr lang="en-US" sz="2400" dirty="0" err="1"/>
              <a:t>Testlets</a:t>
            </a:r>
            <a:endParaRPr lang="en-US" sz="2400" dirty="0"/>
          </a:p>
          <a:p>
            <a:pPr marL="425196" indent="-342900">
              <a:spcAft>
                <a:spcPts val="1000"/>
              </a:spcAft>
            </a:pPr>
            <a:r>
              <a:rPr lang="en-US" sz="2400" dirty="0"/>
              <a:t>Part 3 – Test Administration and Scoring</a:t>
            </a:r>
          </a:p>
          <a:p>
            <a:pPr marL="425196" indent="-342900">
              <a:spcAft>
                <a:spcPts val="1000"/>
              </a:spcAft>
            </a:pPr>
            <a:r>
              <a:rPr lang="en-US" sz="2400" dirty="0"/>
              <a:t>Part 4 – Preparing to Administer the Assessment</a:t>
            </a:r>
          </a:p>
          <a:p>
            <a:pPr marL="0" indent="0">
              <a:spcAft>
                <a:spcPts val="1000"/>
              </a:spcAft>
              <a:buNone/>
            </a:pPr>
            <a:r>
              <a:rPr lang="en-US" sz="2400" dirty="0"/>
              <a:t>These modules are approximately 2.5 hours.</a:t>
            </a:r>
          </a:p>
        </p:txBody>
      </p:sp>
      <p:sp>
        <p:nvSpPr>
          <p:cNvPr id="3" name="Slide Number Placeholder 2">
            <a:extLst>
              <a:ext uri="{FF2B5EF4-FFF2-40B4-BE49-F238E27FC236}">
                <a16:creationId xmlns:a16="http://schemas.microsoft.com/office/drawing/2014/main" id="{FA0A8B5F-574B-4867-8FA1-B616E8D35C2F}"/>
              </a:ext>
            </a:extLst>
          </p:cNvPr>
          <p:cNvSpPr>
            <a:spLocks noGrp="1"/>
          </p:cNvSpPr>
          <p:nvPr>
            <p:ph type="sldNum" sz="quarter" idx="10"/>
          </p:nvPr>
        </p:nvSpPr>
        <p:spPr/>
        <p:txBody>
          <a:bodyPr/>
          <a:lstStyle/>
          <a:p>
            <a:fld id="{CD5C70A5-9411-4B11-A0DB-D49D3D849901}" type="slidenum">
              <a:rPr lang="en-US" smtClean="0"/>
              <a:pPr/>
              <a:t>23</a:t>
            </a:fld>
            <a:endParaRPr lang="en-US"/>
          </a:p>
        </p:txBody>
      </p:sp>
    </p:spTree>
    <p:extLst>
      <p:ext uri="{BB962C8B-B14F-4D97-AF65-F5344CB8AC3E}">
        <p14:creationId xmlns:p14="http://schemas.microsoft.com/office/powerpoint/2010/main" val="1536703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243749"/>
            <a:ext cx="10096959" cy="747579"/>
          </a:xfrm>
        </p:spPr>
        <p:txBody>
          <a:bodyPr>
            <a:noAutofit/>
          </a:bodyPr>
          <a:lstStyle/>
          <a:p>
            <a:r>
              <a:rPr lang="en-US" sz="3600" dirty="0"/>
              <a:t>DLM Required Training for New Test Administrators (2 of 2)</a:t>
            </a:r>
            <a:endParaRPr lang="en-US" sz="3600" i="1" dirty="0"/>
          </a:p>
        </p:txBody>
      </p:sp>
      <p:sp>
        <p:nvSpPr>
          <p:cNvPr id="5" name="Content Placeholder 4">
            <a:extLst>
              <a:ext uri="{FF2B5EF4-FFF2-40B4-BE49-F238E27FC236}">
                <a16:creationId xmlns:a16="http://schemas.microsoft.com/office/drawing/2014/main" id="{4630AFBE-D197-4C34-BEC4-61956BAEEEA5}"/>
              </a:ext>
            </a:extLst>
          </p:cNvPr>
          <p:cNvSpPr>
            <a:spLocks noGrp="1"/>
          </p:cNvSpPr>
          <p:nvPr>
            <p:ph type="body" sz="quarter" idx="11"/>
          </p:nvPr>
        </p:nvSpPr>
        <p:spPr/>
        <p:txBody>
          <a:bodyPr>
            <a:noAutofit/>
          </a:bodyPr>
          <a:lstStyle/>
          <a:p>
            <a:pPr>
              <a:spcAft>
                <a:spcPts val="1000"/>
              </a:spcAft>
            </a:pPr>
            <a:r>
              <a:rPr lang="en-US" sz="2000" dirty="0"/>
              <a:t>After viewing each module, the teacher must independently complete a post-test.</a:t>
            </a:r>
          </a:p>
          <a:p>
            <a:pPr lvl="1">
              <a:spcAft>
                <a:spcPts val="1000"/>
              </a:spcAft>
            </a:pPr>
            <a:r>
              <a:rPr lang="en-US" sz="2000" dirty="0"/>
              <a:t>If you score below 80% accurate on any post-test, you must review the training materials again and retake the post-test(s).</a:t>
            </a:r>
          </a:p>
          <a:p>
            <a:pPr lvl="1">
              <a:spcAft>
                <a:spcPts val="1000"/>
              </a:spcAft>
            </a:pPr>
            <a:r>
              <a:rPr lang="en-US" sz="2000" dirty="0"/>
              <a:t>You may take the tests as many times as necessary in order to achieve 80% or higher.</a:t>
            </a:r>
          </a:p>
          <a:p>
            <a:pPr>
              <a:spcAft>
                <a:spcPts val="1000"/>
              </a:spcAft>
            </a:pPr>
            <a:r>
              <a:rPr lang="en-US" sz="2000" dirty="0"/>
              <a:t>There is also an optional module entitled </a:t>
            </a:r>
            <a:r>
              <a:rPr lang="en-US" sz="2000" i="1" dirty="0"/>
              <a:t>Personal Learning Profile Training</a:t>
            </a:r>
            <a:r>
              <a:rPr lang="en-US" sz="2000" dirty="0"/>
              <a:t>, which provides more information about completing a student’s Personal Needs and Preferences (PNP) Profile and First Contact survey.</a:t>
            </a:r>
          </a:p>
          <a:p>
            <a:pPr lvl="1">
              <a:spcAft>
                <a:spcPts val="1000"/>
              </a:spcAft>
            </a:pPr>
            <a:r>
              <a:rPr lang="en-US" sz="2000" dirty="0"/>
              <a:t>There is no post-test for this module.</a:t>
            </a:r>
          </a:p>
          <a:p>
            <a:pPr lvl="1">
              <a:spcAft>
                <a:spcPts val="1000"/>
              </a:spcAft>
            </a:pPr>
            <a:r>
              <a:rPr lang="en-US" sz="2000" dirty="0"/>
              <a:t>This module is also available on DLM’s website to view at any time. </a:t>
            </a:r>
          </a:p>
        </p:txBody>
      </p:sp>
      <p:sp>
        <p:nvSpPr>
          <p:cNvPr id="3" name="Slide Number Placeholder 2">
            <a:extLst>
              <a:ext uri="{FF2B5EF4-FFF2-40B4-BE49-F238E27FC236}">
                <a16:creationId xmlns:a16="http://schemas.microsoft.com/office/drawing/2014/main" id="{FA0A8B5F-574B-4867-8FA1-B616E8D35C2F}"/>
              </a:ext>
            </a:extLst>
          </p:cNvPr>
          <p:cNvSpPr>
            <a:spLocks noGrp="1"/>
          </p:cNvSpPr>
          <p:nvPr>
            <p:ph type="sldNum" sz="quarter" idx="10"/>
          </p:nvPr>
        </p:nvSpPr>
        <p:spPr/>
        <p:txBody>
          <a:bodyPr/>
          <a:lstStyle/>
          <a:p>
            <a:fld id="{CD5C70A5-9411-4B11-A0DB-D49D3D849901}" type="slidenum">
              <a:rPr lang="en-US" smtClean="0"/>
              <a:pPr/>
              <a:t>24</a:t>
            </a:fld>
            <a:endParaRPr lang="en-US"/>
          </a:p>
        </p:txBody>
      </p:sp>
    </p:spTree>
    <p:extLst>
      <p:ext uri="{BB962C8B-B14F-4D97-AF65-F5344CB8AC3E}">
        <p14:creationId xmlns:p14="http://schemas.microsoft.com/office/powerpoint/2010/main" val="437192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35678"/>
            <a:ext cx="10096959" cy="747579"/>
          </a:xfrm>
        </p:spPr>
        <p:txBody>
          <a:bodyPr>
            <a:noAutofit/>
          </a:bodyPr>
          <a:lstStyle/>
          <a:p>
            <a:r>
              <a:rPr lang="en-US" sz="3400"/>
              <a:t>Assessment Coordinator Schedules Training (1 of 3)</a:t>
            </a:r>
          </a:p>
        </p:txBody>
      </p:sp>
      <p:sp>
        <p:nvSpPr>
          <p:cNvPr id="3" name="Content Placeholder 2"/>
          <p:cNvSpPr>
            <a:spLocks noGrp="1"/>
          </p:cNvSpPr>
          <p:nvPr>
            <p:ph type="body" sz="quarter" idx="11"/>
          </p:nvPr>
        </p:nvSpPr>
        <p:spPr/>
        <p:txBody>
          <a:bodyPr>
            <a:normAutofit fontScale="77500" lnSpcReduction="20000"/>
          </a:bodyPr>
          <a:lstStyle/>
          <a:p>
            <a:r>
              <a:rPr lang="en-US" sz="3200" dirty="0"/>
              <a:t>Assessment Coordinators may train all Test Administrators as one group (Returning and New Test Administrators) using all five modules.  </a:t>
            </a:r>
          </a:p>
          <a:p>
            <a:r>
              <a:rPr lang="en-US" sz="3200" dirty="0"/>
              <a:t>After the training, each Test Administrator must:</a:t>
            </a:r>
          </a:p>
          <a:p>
            <a:pPr marL="971550" lvl="1" indent="-514350">
              <a:buFont typeface="+mj-lt"/>
              <a:buAutoNum type="arabicPeriod"/>
            </a:pPr>
            <a:r>
              <a:rPr lang="en-US" sz="2800" dirty="0"/>
              <a:t>Independently and separately login into the DLM training site;</a:t>
            </a:r>
          </a:p>
          <a:p>
            <a:pPr marL="971550" lvl="1" indent="-514350">
              <a:buFont typeface="+mj-lt"/>
              <a:buAutoNum type="arabicPeriod"/>
            </a:pPr>
            <a:r>
              <a:rPr lang="en-US" sz="2800" dirty="0"/>
              <a:t>Click on “</a:t>
            </a:r>
            <a:r>
              <a:rPr lang="en-US" sz="2800" i="1" dirty="0"/>
              <a:t>Facilitated Training” </a:t>
            </a:r>
            <a:r>
              <a:rPr lang="en-US" sz="2800" dirty="0"/>
              <a:t>(this tells the system you don’t need to view the modules because someone showed them to you); and</a:t>
            </a:r>
          </a:p>
          <a:p>
            <a:pPr marL="971550" lvl="1" indent="-514350">
              <a:buFont typeface="+mj-lt"/>
              <a:buAutoNum type="arabicPeriod"/>
            </a:pPr>
            <a:r>
              <a:rPr lang="en-US" sz="2800" dirty="0"/>
              <a:t>Take assigned post-test(s)</a:t>
            </a:r>
          </a:p>
          <a:p>
            <a:pPr lvl="2"/>
            <a:r>
              <a:rPr lang="en-US" sz="2600" dirty="0"/>
              <a:t>One post-test if a returning test administrator</a:t>
            </a:r>
          </a:p>
          <a:p>
            <a:pPr lvl="2"/>
            <a:r>
              <a:rPr lang="en-US" sz="2600" dirty="0"/>
              <a:t>Four post-tests if a new test administrator</a:t>
            </a:r>
          </a:p>
        </p:txBody>
      </p:sp>
      <p:sp>
        <p:nvSpPr>
          <p:cNvPr id="4" name="Slide Number Placeholder 3">
            <a:extLst>
              <a:ext uri="{FF2B5EF4-FFF2-40B4-BE49-F238E27FC236}">
                <a16:creationId xmlns:a16="http://schemas.microsoft.com/office/drawing/2014/main" id="{BF1341F3-C122-4091-A7B1-8DBDA535C994}"/>
              </a:ext>
            </a:extLst>
          </p:cNvPr>
          <p:cNvSpPr>
            <a:spLocks noGrp="1"/>
          </p:cNvSpPr>
          <p:nvPr>
            <p:ph type="sldNum" sz="quarter" idx="10"/>
          </p:nvPr>
        </p:nvSpPr>
        <p:spPr>
          <a:prstGeom prst="rect">
            <a:avLst/>
          </a:prstGeom>
        </p:spPr>
        <p:txBody>
          <a:bodyPr/>
          <a:lstStyle/>
          <a:p>
            <a:fld id="{CD5C70A5-9411-4B11-A0DB-D49D3D849901}" type="slidenum">
              <a:rPr lang="en-US" smtClean="0"/>
              <a:pPr/>
              <a:t>25</a:t>
            </a:fld>
            <a:endParaRPr lang="en-US"/>
          </a:p>
        </p:txBody>
      </p:sp>
    </p:spTree>
    <p:extLst>
      <p:ext uri="{BB962C8B-B14F-4D97-AF65-F5344CB8AC3E}">
        <p14:creationId xmlns:p14="http://schemas.microsoft.com/office/powerpoint/2010/main" val="343546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35678"/>
            <a:ext cx="10096959" cy="747579"/>
          </a:xfrm>
        </p:spPr>
        <p:txBody>
          <a:bodyPr>
            <a:normAutofit fontScale="90000"/>
          </a:bodyPr>
          <a:lstStyle/>
          <a:p>
            <a:r>
              <a:rPr lang="en-US" sz="4000"/>
              <a:t>Assessment Coordinator Schedules Training (2 of 3)</a:t>
            </a:r>
          </a:p>
        </p:txBody>
      </p:sp>
      <p:sp>
        <p:nvSpPr>
          <p:cNvPr id="3" name="Content Placeholder 2"/>
          <p:cNvSpPr>
            <a:spLocks noGrp="1"/>
          </p:cNvSpPr>
          <p:nvPr>
            <p:ph type="body" sz="quarter" idx="11"/>
          </p:nvPr>
        </p:nvSpPr>
        <p:spPr/>
        <p:txBody>
          <a:bodyPr>
            <a:normAutofit fontScale="92500"/>
          </a:bodyPr>
          <a:lstStyle/>
          <a:p>
            <a:r>
              <a:rPr lang="en-US" sz="3200" dirty="0"/>
              <a:t>Assessment Coordinators may choose to split the group into a “Returning Test Administrators” group and a “New Test Administrators” group for training.</a:t>
            </a:r>
          </a:p>
          <a:p>
            <a:r>
              <a:rPr lang="en-US" sz="3200" dirty="0"/>
              <a:t>After the training, each test administrator must:</a:t>
            </a:r>
          </a:p>
          <a:p>
            <a:pPr marL="971550" lvl="1" indent="-514350">
              <a:buFont typeface="+mj-lt"/>
              <a:buAutoNum type="arabicPeriod"/>
            </a:pPr>
            <a:r>
              <a:rPr lang="en-US" sz="2800" dirty="0"/>
              <a:t>Independently and separately login into the DLM training site;</a:t>
            </a:r>
          </a:p>
          <a:p>
            <a:pPr marL="971550" lvl="1" indent="-514350">
              <a:buFont typeface="+mj-lt"/>
              <a:buAutoNum type="arabicPeriod"/>
            </a:pPr>
            <a:r>
              <a:rPr lang="en-US" sz="2800" dirty="0"/>
              <a:t>Select “Facilitated Training” (this tells the system you don’t need to view the modules because someone showed them to you); and</a:t>
            </a:r>
          </a:p>
          <a:p>
            <a:pPr marL="971550" lvl="1" indent="-514350">
              <a:buFont typeface="+mj-lt"/>
              <a:buAutoNum type="arabicPeriod"/>
            </a:pPr>
            <a:r>
              <a:rPr lang="en-US" sz="2800" dirty="0"/>
              <a:t>Take assigned post-test(s).</a:t>
            </a:r>
          </a:p>
        </p:txBody>
      </p:sp>
      <p:sp>
        <p:nvSpPr>
          <p:cNvPr id="4" name="Slide Number Placeholder 3">
            <a:extLst>
              <a:ext uri="{FF2B5EF4-FFF2-40B4-BE49-F238E27FC236}">
                <a16:creationId xmlns:a16="http://schemas.microsoft.com/office/drawing/2014/main" id="{F092ADCD-1F35-4F60-81A1-37B96F82DF5C}"/>
              </a:ext>
            </a:extLst>
          </p:cNvPr>
          <p:cNvSpPr>
            <a:spLocks noGrp="1"/>
          </p:cNvSpPr>
          <p:nvPr>
            <p:ph type="sldNum" sz="quarter" idx="10"/>
          </p:nvPr>
        </p:nvSpPr>
        <p:spPr/>
        <p:txBody>
          <a:bodyPr/>
          <a:lstStyle/>
          <a:p>
            <a:fld id="{CD5C70A5-9411-4B11-A0DB-D49D3D849901}" type="slidenum">
              <a:rPr lang="en-US" smtClean="0"/>
              <a:pPr/>
              <a:t>26</a:t>
            </a:fld>
            <a:endParaRPr lang="en-US"/>
          </a:p>
        </p:txBody>
      </p:sp>
    </p:spTree>
    <p:extLst>
      <p:ext uri="{BB962C8B-B14F-4D97-AF65-F5344CB8AC3E}">
        <p14:creationId xmlns:p14="http://schemas.microsoft.com/office/powerpoint/2010/main" val="145844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521" y="235678"/>
            <a:ext cx="10096959" cy="747579"/>
          </a:xfrm>
        </p:spPr>
        <p:txBody>
          <a:bodyPr>
            <a:noAutofit/>
          </a:bodyPr>
          <a:lstStyle/>
          <a:p>
            <a:r>
              <a:rPr lang="en-US" sz="3400"/>
              <a:t>Assessment Coordinator Schedules Training (3 of 3)</a:t>
            </a:r>
          </a:p>
        </p:txBody>
      </p:sp>
      <p:sp>
        <p:nvSpPr>
          <p:cNvPr id="3" name="Content Placeholder 2"/>
          <p:cNvSpPr>
            <a:spLocks noGrp="1"/>
          </p:cNvSpPr>
          <p:nvPr>
            <p:ph type="body" sz="quarter" idx="11"/>
          </p:nvPr>
        </p:nvSpPr>
        <p:spPr/>
        <p:txBody>
          <a:bodyPr>
            <a:normAutofit fontScale="92500" lnSpcReduction="10000"/>
          </a:bodyPr>
          <a:lstStyle/>
          <a:p>
            <a:r>
              <a:rPr lang="en-US" sz="3200" dirty="0"/>
              <a:t>Be advised that even when trained in a facilitated setting alongside new test administrators, there is no facilitated option in the DLM Training site for returning test administrators, only self-directed. </a:t>
            </a:r>
          </a:p>
          <a:p>
            <a:r>
              <a:rPr lang="en-US" sz="3200" dirty="0"/>
              <a:t>Upon logging into the DLM training site, returning test administrators will need to play the self-directed returning training video then proceed to the post-tests. </a:t>
            </a:r>
          </a:p>
          <a:p>
            <a:r>
              <a:rPr lang="en-US" sz="3200" dirty="0"/>
              <a:t>The returning video includes the highlights of the four modules for new test administrators. </a:t>
            </a:r>
            <a:endParaRPr lang="en-US" sz="2600" dirty="0"/>
          </a:p>
        </p:txBody>
      </p:sp>
      <p:sp>
        <p:nvSpPr>
          <p:cNvPr id="4" name="Slide Number Placeholder 3">
            <a:extLst>
              <a:ext uri="{FF2B5EF4-FFF2-40B4-BE49-F238E27FC236}">
                <a16:creationId xmlns:a16="http://schemas.microsoft.com/office/drawing/2014/main" id="{BF1341F3-C122-4091-A7B1-8DBDA535C994}"/>
              </a:ext>
            </a:extLst>
          </p:cNvPr>
          <p:cNvSpPr>
            <a:spLocks noGrp="1"/>
          </p:cNvSpPr>
          <p:nvPr>
            <p:ph type="sldNum" sz="quarter" idx="10"/>
          </p:nvPr>
        </p:nvSpPr>
        <p:spPr/>
        <p:txBody>
          <a:bodyPr/>
          <a:lstStyle/>
          <a:p>
            <a:fld id="{CD5C70A5-9411-4B11-A0DB-D49D3D849901}" type="slidenum">
              <a:rPr lang="en-US" smtClean="0"/>
              <a:pPr/>
              <a:t>27</a:t>
            </a:fld>
            <a:endParaRPr lang="en-US"/>
          </a:p>
        </p:txBody>
      </p:sp>
    </p:spTree>
    <p:extLst>
      <p:ext uri="{BB962C8B-B14F-4D97-AF65-F5344CB8AC3E}">
        <p14:creationId xmlns:p14="http://schemas.microsoft.com/office/powerpoint/2010/main" val="3052526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Individual Teacher Training</a:t>
            </a:r>
          </a:p>
        </p:txBody>
      </p:sp>
      <p:sp>
        <p:nvSpPr>
          <p:cNvPr id="3" name="Content Placeholder 2"/>
          <p:cNvSpPr>
            <a:spLocks noGrp="1"/>
          </p:cNvSpPr>
          <p:nvPr>
            <p:ph type="body" sz="quarter" idx="11"/>
          </p:nvPr>
        </p:nvSpPr>
        <p:spPr/>
        <p:txBody>
          <a:bodyPr vert="horz" lIns="91440" tIns="45720" rIns="822960" bIns="45720" rtlCol="0" anchor="t">
            <a:normAutofit fontScale="85000" lnSpcReduction="20000"/>
          </a:bodyPr>
          <a:lstStyle/>
          <a:p>
            <a:r>
              <a:rPr lang="en-US" sz="3600" dirty="0">
                <a:latin typeface="Palatino Linotype"/>
              </a:rPr>
              <a:t>The Assessment Coordinator may also choose to assign a time during school hours for Test Administrators to separately view the module(s) and take the post-test(s).</a:t>
            </a:r>
            <a:r>
              <a:rPr lang="en-US" dirty="0">
                <a:latin typeface="Palatino Linotype"/>
              </a:rPr>
              <a:t>  </a:t>
            </a:r>
            <a:endParaRPr lang="en-US" sz="3600" dirty="0"/>
          </a:p>
          <a:p>
            <a:r>
              <a:rPr lang="en-US" sz="3600" dirty="0">
                <a:latin typeface="Palatino Linotype"/>
              </a:rPr>
              <a:t>To independently complete the modules and post-tests:</a:t>
            </a:r>
          </a:p>
          <a:p>
            <a:pPr marL="971550" lvl="1" indent="-514350">
              <a:buFont typeface="+mj-lt"/>
              <a:buAutoNum type="arabicPeriod"/>
            </a:pPr>
            <a:r>
              <a:rPr lang="en-US" sz="3200" dirty="0">
                <a:latin typeface="Palatino Linotype"/>
              </a:rPr>
              <a:t>Login into the DLM training site;</a:t>
            </a:r>
          </a:p>
          <a:p>
            <a:pPr marL="971550" lvl="1" indent="-514350">
              <a:buFont typeface="+mj-lt"/>
              <a:buAutoNum type="arabicPeriod"/>
            </a:pPr>
            <a:r>
              <a:rPr lang="en-US" sz="3200" dirty="0">
                <a:latin typeface="Palatino Linotype"/>
              </a:rPr>
              <a:t>Select “Self-Directed Training</a:t>
            </a:r>
            <a:r>
              <a:rPr lang="en-US" dirty="0">
                <a:latin typeface="Palatino Linotype"/>
              </a:rPr>
              <a:t>”;</a:t>
            </a:r>
            <a:endParaRPr lang="en-US" sz="3200" dirty="0"/>
          </a:p>
          <a:p>
            <a:pPr marL="971550" lvl="1" indent="-514350">
              <a:buFont typeface="+mj-lt"/>
              <a:buAutoNum type="arabicPeriod"/>
            </a:pPr>
            <a:r>
              <a:rPr lang="en-US" sz="3200" dirty="0">
                <a:latin typeface="Palatino Linotype"/>
              </a:rPr>
              <a:t>View the module(s); and</a:t>
            </a:r>
          </a:p>
          <a:p>
            <a:pPr marL="971550" lvl="1" indent="-514350">
              <a:buFont typeface="+mj-lt"/>
              <a:buAutoNum type="arabicPeriod"/>
            </a:pPr>
            <a:r>
              <a:rPr lang="en-US" sz="3200" dirty="0">
                <a:latin typeface="Palatino Linotype"/>
              </a:rPr>
              <a:t>Take assigned post-test(s).</a:t>
            </a:r>
          </a:p>
        </p:txBody>
      </p:sp>
      <p:sp>
        <p:nvSpPr>
          <p:cNvPr id="4" name="Slide Number Placeholder 3">
            <a:extLst>
              <a:ext uri="{FF2B5EF4-FFF2-40B4-BE49-F238E27FC236}">
                <a16:creationId xmlns:a16="http://schemas.microsoft.com/office/drawing/2014/main" id="{424A8E46-B446-4296-B040-77F7394F0E48}"/>
              </a:ext>
            </a:extLst>
          </p:cNvPr>
          <p:cNvSpPr>
            <a:spLocks noGrp="1"/>
          </p:cNvSpPr>
          <p:nvPr>
            <p:ph type="sldNum" sz="quarter" idx="10"/>
          </p:nvPr>
        </p:nvSpPr>
        <p:spPr/>
        <p:txBody>
          <a:bodyPr/>
          <a:lstStyle/>
          <a:p>
            <a:fld id="{CD5C70A5-9411-4B11-A0DB-D49D3D849901}" type="slidenum">
              <a:rPr lang="en-US" smtClean="0"/>
              <a:pPr/>
              <a:t>28</a:t>
            </a:fld>
            <a:endParaRPr lang="en-US"/>
          </a:p>
        </p:txBody>
      </p:sp>
    </p:spTree>
    <p:extLst>
      <p:ext uri="{BB962C8B-B14F-4D97-AF65-F5344CB8AC3E}">
        <p14:creationId xmlns:p14="http://schemas.microsoft.com/office/powerpoint/2010/main" val="221059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To Access the </a:t>
            </a:r>
            <a:r>
              <a:rPr lang="en-US" sz="3600"/>
              <a:t>Required DLM </a:t>
            </a:r>
            <a:r>
              <a:rPr lang="en-US" sz="3600" dirty="0"/>
              <a:t>Training</a:t>
            </a:r>
            <a:endParaRPr lang="en-US" sz="3600" dirty="0">
              <a:effectLst/>
            </a:endParaRPr>
          </a:p>
        </p:txBody>
      </p:sp>
      <p:sp>
        <p:nvSpPr>
          <p:cNvPr id="3" name="Text Placeholder 2"/>
          <p:cNvSpPr>
            <a:spLocks noGrp="1"/>
          </p:cNvSpPr>
          <p:nvPr>
            <p:ph type="body" sz="quarter" idx="11"/>
          </p:nvPr>
        </p:nvSpPr>
        <p:spPr/>
        <p:txBody>
          <a:bodyPr>
            <a:normAutofit/>
          </a:bodyPr>
          <a:lstStyle/>
          <a:p>
            <a:r>
              <a:rPr lang="en-US" dirty="0"/>
              <a:t>See the </a:t>
            </a:r>
            <a:r>
              <a:rPr lang="en-US" dirty="0">
                <a:hlinkClick r:id="rId2"/>
              </a:rPr>
              <a:t>Guide to DLM Required Test Administrator Training 2023-2024 </a:t>
            </a:r>
            <a:r>
              <a:rPr lang="en-US" dirty="0"/>
              <a:t>for information on use of login ID, password updates, DLM training site access, etc.</a:t>
            </a:r>
          </a:p>
          <a:p>
            <a:r>
              <a:rPr lang="en-US" dirty="0"/>
              <a:t>The district Data Manager will provide login ID to Test Administrators if they do not already have one.</a:t>
            </a:r>
          </a:p>
        </p:txBody>
      </p:sp>
      <p:sp>
        <p:nvSpPr>
          <p:cNvPr id="6" name="Slide Number Placeholder 5">
            <a:extLst>
              <a:ext uri="{FF2B5EF4-FFF2-40B4-BE49-F238E27FC236}">
                <a16:creationId xmlns:a16="http://schemas.microsoft.com/office/drawing/2014/main" id="{F11854DB-27A8-4A33-A188-D7418971F171}"/>
              </a:ext>
            </a:extLst>
          </p:cNvPr>
          <p:cNvSpPr>
            <a:spLocks noGrp="1"/>
          </p:cNvSpPr>
          <p:nvPr>
            <p:ph type="sldNum" sz="quarter" idx="10"/>
          </p:nvPr>
        </p:nvSpPr>
        <p:spPr/>
        <p:txBody>
          <a:bodyPr/>
          <a:lstStyle/>
          <a:p>
            <a:fld id="{CD5C70A5-9411-4B11-A0DB-D49D3D849901}" type="slidenum">
              <a:rPr lang="en-US" smtClean="0"/>
              <a:pPr/>
              <a:t>29</a:t>
            </a:fld>
            <a:endParaRPr lang="en-US"/>
          </a:p>
        </p:txBody>
      </p:sp>
    </p:spTree>
    <p:extLst>
      <p:ext uri="{BB962C8B-B14F-4D97-AF65-F5344CB8AC3E}">
        <p14:creationId xmlns:p14="http://schemas.microsoft.com/office/powerpoint/2010/main" val="34685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Table of Contents</a:t>
            </a:r>
          </a:p>
        </p:txBody>
      </p:sp>
      <p:sp>
        <p:nvSpPr>
          <p:cNvPr id="8" name="Slide Number Placeholder 7">
            <a:extLst>
              <a:ext uri="{FF2B5EF4-FFF2-40B4-BE49-F238E27FC236}">
                <a16:creationId xmlns:a16="http://schemas.microsoft.com/office/drawing/2014/main" id="{EECD3CE2-6B95-4336-985A-8D31CD8C5193}"/>
              </a:ext>
            </a:extLst>
          </p:cNvPr>
          <p:cNvSpPr>
            <a:spLocks noGrp="1"/>
          </p:cNvSpPr>
          <p:nvPr>
            <p:ph type="sldNum" sz="quarter" idx="10"/>
          </p:nvPr>
        </p:nvSpPr>
        <p:spPr/>
        <p:txBody>
          <a:bodyPr/>
          <a:lstStyle/>
          <a:p>
            <a:fld id="{CD5C70A5-9411-4B11-A0DB-D49D3D849901}" type="slidenum">
              <a:rPr lang="en-US" smtClean="0"/>
              <a:pPr/>
              <a:t>3</a:t>
            </a:fld>
            <a:endParaRPr lang="en-US"/>
          </a:p>
        </p:txBody>
      </p:sp>
      <p:graphicFrame>
        <p:nvGraphicFramePr>
          <p:cNvPr id="7" name="Content Placeholder 4">
            <a:extLst>
              <a:ext uri="{FF2B5EF4-FFF2-40B4-BE49-F238E27FC236}">
                <a16:creationId xmlns:a16="http://schemas.microsoft.com/office/drawing/2014/main" id="{66F7E48A-8BA8-4678-B95B-CFF25EC43B31}"/>
              </a:ext>
            </a:extLst>
          </p:cNvPr>
          <p:cNvGraphicFramePr>
            <a:graphicFrameLocks noGrp="1"/>
          </p:cNvGraphicFramePr>
          <p:nvPr>
            <p:ph idx="4294967295"/>
            <p:extLst>
              <p:ext uri="{D42A27DB-BD31-4B8C-83A1-F6EECF244321}">
                <p14:modId xmlns:p14="http://schemas.microsoft.com/office/powerpoint/2010/main" val="459750875"/>
              </p:ext>
            </p:extLst>
          </p:nvPr>
        </p:nvGraphicFramePr>
        <p:xfrm>
          <a:off x="467360" y="1547178"/>
          <a:ext cx="10515415" cy="3574107"/>
        </p:xfrm>
        <a:graphic>
          <a:graphicData uri="http://schemas.openxmlformats.org/drawingml/2006/table">
            <a:tbl>
              <a:tblPr firstRow="1" bandRow="1">
                <a:tableStyleId>{5DA37D80-6434-44D0-A028-1B22A696006F}</a:tableStyleId>
              </a:tblPr>
              <a:tblGrid>
                <a:gridCol w="8442522">
                  <a:extLst>
                    <a:ext uri="{9D8B030D-6E8A-4147-A177-3AD203B41FA5}">
                      <a16:colId xmlns:a16="http://schemas.microsoft.com/office/drawing/2014/main" val="1185790032"/>
                    </a:ext>
                  </a:extLst>
                </a:gridCol>
                <a:gridCol w="2072893">
                  <a:extLst>
                    <a:ext uri="{9D8B030D-6E8A-4147-A177-3AD203B41FA5}">
                      <a16:colId xmlns:a16="http://schemas.microsoft.com/office/drawing/2014/main" val="1167506411"/>
                    </a:ext>
                  </a:extLst>
                </a:gridCol>
              </a:tblGrid>
              <a:tr h="397123">
                <a:tc>
                  <a:txBody>
                    <a:bodyPr/>
                    <a:lstStyle/>
                    <a:p>
                      <a:r>
                        <a:rPr lang="en-US" sz="2000" dirty="0"/>
                        <a:t>Topic</a:t>
                      </a:r>
                    </a:p>
                  </a:txBody>
                  <a:tcPr marL="102331" marR="102331" marT="9144" marB="9144" anchor="ctr"/>
                </a:tc>
                <a:tc>
                  <a:txBody>
                    <a:bodyPr/>
                    <a:lstStyle/>
                    <a:p>
                      <a:r>
                        <a:rPr lang="en-US" sz="2000"/>
                        <a:t>Slides</a:t>
                      </a:r>
                    </a:p>
                  </a:txBody>
                  <a:tcPr marL="102331" marR="102331" marT="9144" marB="9144" anchor="ctr"/>
                </a:tc>
                <a:extLst>
                  <a:ext uri="{0D108BD9-81ED-4DB2-BD59-A6C34878D82A}">
                    <a16:rowId xmlns:a16="http://schemas.microsoft.com/office/drawing/2014/main" val="3039207630"/>
                  </a:ext>
                </a:extLst>
              </a:tr>
              <a:tr h="397123">
                <a:tc>
                  <a:txBody>
                    <a:body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DLM General Information</a:t>
                      </a:r>
                    </a:p>
                  </a:txBody>
                  <a:tcPr marL="102331" marR="102331" marT="9144" marB="9144" anchor="ctr"/>
                </a:tc>
                <a:tc>
                  <a:txBody>
                    <a:bodyPr/>
                    <a:lstStyle/>
                    <a:p>
                      <a:r>
                        <a:rPr lang="en-US" sz="2000"/>
                        <a:t>4 to 15</a:t>
                      </a:r>
                    </a:p>
                  </a:txBody>
                  <a:tcPr marL="102331" marR="102331" marT="9144" marB="9144" anchor="ctr"/>
                </a:tc>
                <a:extLst>
                  <a:ext uri="{0D108BD9-81ED-4DB2-BD59-A6C34878D82A}">
                    <a16:rowId xmlns:a16="http://schemas.microsoft.com/office/drawing/2014/main" val="2008836240"/>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rPr>
                        <a:t>NJ and DLM Required Teacher Training</a:t>
                      </a:r>
                    </a:p>
                  </a:txBody>
                  <a:tcPr marL="102331" marR="102331" marT="9144" marB="9144" anchor="ctr"/>
                </a:tc>
                <a:tc>
                  <a:txBody>
                    <a:bodyPr/>
                    <a:lstStyle/>
                    <a:p>
                      <a:r>
                        <a:rPr lang="en-US" sz="2000"/>
                        <a:t>16 to 28</a:t>
                      </a:r>
                    </a:p>
                  </a:txBody>
                  <a:tcPr marL="102331" marR="102331" marT="9144" marB="9144" anchor="ctr"/>
                </a:tc>
                <a:extLst>
                  <a:ext uri="{0D108BD9-81ED-4DB2-BD59-A6C34878D82A}">
                    <a16:rowId xmlns:a16="http://schemas.microsoft.com/office/drawing/2014/main" val="175007201"/>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Preparation for Instruction and Assessment</a:t>
                      </a:r>
                    </a:p>
                  </a:txBody>
                  <a:tcPr marL="102331" marR="102331" marT="9144" marB="9144" anchor="ctr"/>
                </a:tc>
                <a:tc>
                  <a:txBody>
                    <a:bodyPr/>
                    <a:lstStyle/>
                    <a:p>
                      <a:r>
                        <a:rPr lang="en-US" sz="2000"/>
                        <a:t>29 to 36</a:t>
                      </a:r>
                    </a:p>
                  </a:txBody>
                  <a:tcPr marL="102331" marR="102331" marT="9144" marB="9144" anchor="ctr"/>
                </a:tc>
                <a:extLst>
                  <a:ext uri="{0D108BD9-81ED-4DB2-BD59-A6C34878D82A}">
                    <a16:rowId xmlns:a16="http://schemas.microsoft.com/office/drawing/2014/main" val="1247360123"/>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Professional Development and Educational Resources</a:t>
                      </a:r>
                    </a:p>
                  </a:txBody>
                  <a:tcPr marL="102331" marR="102331" marT="9144" marB="9144" anchor="ctr"/>
                </a:tc>
                <a:tc>
                  <a:txBody>
                    <a:bodyPr/>
                    <a:lstStyle/>
                    <a:p>
                      <a:r>
                        <a:rPr lang="en-US" sz="2000"/>
                        <a:t>37 to 40</a:t>
                      </a:r>
                    </a:p>
                  </a:txBody>
                  <a:tcPr marL="102331" marR="102331" marT="9144" marB="9144" anchor="ctr"/>
                </a:tc>
                <a:extLst>
                  <a:ext uri="{0D108BD9-81ED-4DB2-BD59-A6C34878D82A}">
                    <a16:rowId xmlns:a16="http://schemas.microsoft.com/office/drawing/2014/main" val="458516328"/>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Educator Portal Surveys and Supports</a:t>
                      </a:r>
                    </a:p>
                  </a:txBody>
                  <a:tcPr marL="102331" marR="102331" marT="9144" marB="9144" anchor="ctr"/>
                </a:tc>
                <a:tc>
                  <a:txBody>
                    <a:bodyPr/>
                    <a:lstStyle/>
                    <a:p>
                      <a:r>
                        <a:rPr lang="en-US" sz="2000"/>
                        <a:t>41 to 43</a:t>
                      </a:r>
                    </a:p>
                  </a:txBody>
                  <a:tcPr marL="102331" marR="102331" marT="9144" marB="9144" anchor="ctr"/>
                </a:tc>
                <a:extLst>
                  <a:ext uri="{0D108BD9-81ED-4DB2-BD59-A6C34878D82A}">
                    <a16:rowId xmlns:a16="http://schemas.microsoft.com/office/drawing/2014/main" val="3703447466"/>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DLM Practice Testlets</a:t>
                      </a:r>
                    </a:p>
                  </a:txBody>
                  <a:tcPr marL="102331" marR="102331" marT="9144" marB="9144" anchor="ctr"/>
                </a:tc>
                <a:tc>
                  <a:txBody>
                    <a:bodyPr/>
                    <a:lstStyle/>
                    <a:p>
                      <a:r>
                        <a:rPr lang="en-US" sz="2000"/>
                        <a:t>44 to 47</a:t>
                      </a:r>
                    </a:p>
                  </a:txBody>
                  <a:tcPr marL="102331" marR="102331" marT="9144" marB="9144" anchor="ctr"/>
                </a:tc>
                <a:extLst>
                  <a:ext uri="{0D108BD9-81ED-4DB2-BD59-A6C34878D82A}">
                    <a16:rowId xmlns:a16="http://schemas.microsoft.com/office/drawing/2014/main" val="1148856330"/>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Test Administrators Manuals and Resources</a:t>
                      </a:r>
                    </a:p>
                  </a:txBody>
                  <a:tcPr marL="102331" marR="102331" marT="9144" marB="9144" anchor="ctr"/>
                </a:tc>
                <a:tc>
                  <a:txBody>
                    <a:bodyPr/>
                    <a:lstStyle/>
                    <a:p>
                      <a:r>
                        <a:rPr lang="en-US" sz="2000"/>
                        <a:t>48 to 52</a:t>
                      </a:r>
                    </a:p>
                  </a:txBody>
                  <a:tcPr marL="102331" marR="102331" marT="9144" marB="9144" anchor="ctr"/>
                </a:tc>
                <a:extLst>
                  <a:ext uri="{0D108BD9-81ED-4DB2-BD59-A6C34878D82A}">
                    <a16:rowId xmlns:a16="http://schemas.microsoft.com/office/drawing/2014/main" val="4133544073"/>
                  </a:ext>
                </a:extLst>
              </a:tr>
              <a:tr h="3971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a:ln>
                            <a:noFill/>
                          </a:ln>
                          <a:effectLst/>
                          <a:uLnTx/>
                          <a:uFillTx/>
                        </a:rPr>
                        <a:t>Reminders and Other Presentations</a:t>
                      </a:r>
                    </a:p>
                  </a:txBody>
                  <a:tcPr marL="102331" marR="102331" marT="9144" marB="9144" anchor="ctr"/>
                </a:tc>
                <a:tc>
                  <a:txBody>
                    <a:bodyPr/>
                    <a:lstStyle/>
                    <a:p>
                      <a:r>
                        <a:rPr lang="en-US" sz="2000" dirty="0"/>
                        <a:t>53 to 55</a:t>
                      </a:r>
                    </a:p>
                  </a:txBody>
                  <a:tcPr marL="102331" marR="102331" marT="9144" marB="9144" anchor="ctr"/>
                </a:tc>
                <a:extLst>
                  <a:ext uri="{0D108BD9-81ED-4DB2-BD59-A6C34878D82A}">
                    <a16:rowId xmlns:a16="http://schemas.microsoft.com/office/drawing/2014/main" val="903134325"/>
                  </a:ext>
                </a:extLst>
              </a:tr>
            </a:tbl>
          </a:graphicData>
        </a:graphic>
      </p:graphicFrame>
    </p:spTree>
    <p:extLst>
      <p:ext uri="{BB962C8B-B14F-4D97-AF65-F5344CB8AC3E}">
        <p14:creationId xmlns:p14="http://schemas.microsoft.com/office/powerpoint/2010/main" val="1454600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E44EFF-3F61-4024-8C08-A8E59AB01294}"/>
              </a:ext>
            </a:extLst>
          </p:cNvPr>
          <p:cNvSpPr>
            <a:spLocks noGrp="1"/>
          </p:cNvSpPr>
          <p:nvPr>
            <p:ph type="title"/>
          </p:nvPr>
        </p:nvSpPr>
        <p:spPr/>
        <p:txBody>
          <a:bodyPr>
            <a:normAutofit/>
          </a:bodyPr>
          <a:lstStyle/>
          <a:p>
            <a:r>
              <a:rPr lang="en-US"/>
              <a:t>Preparation for Instruction and Assessment</a:t>
            </a:r>
          </a:p>
        </p:txBody>
      </p:sp>
      <p:sp>
        <p:nvSpPr>
          <p:cNvPr id="9" name="Slide Number Placeholder 8">
            <a:extLst>
              <a:ext uri="{FF2B5EF4-FFF2-40B4-BE49-F238E27FC236}">
                <a16:creationId xmlns:a16="http://schemas.microsoft.com/office/drawing/2014/main" id="{87DDC6EF-C48D-4D45-8DCA-5DE3E2C6D039}"/>
              </a:ext>
            </a:extLst>
          </p:cNvPr>
          <p:cNvSpPr>
            <a:spLocks noGrp="1"/>
          </p:cNvSpPr>
          <p:nvPr>
            <p:ph type="sldNum" sz="quarter" idx="12"/>
          </p:nvPr>
        </p:nvSpPr>
        <p:spPr/>
        <p:txBody>
          <a:bodyPr/>
          <a:lstStyle/>
          <a:p>
            <a:fld id="{CD5C70A5-9411-4B11-A0DB-D49D3D84990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Instructional Program Preparation</a:t>
            </a:r>
          </a:p>
        </p:txBody>
      </p:sp>
      <p:sp>
        <p:nvSpPr>
          <p:cNvPr id="3" name="Content Placeholder 2"/>
          <p:cNvSpPr>
            <a:spLocks noGrp="1"/>
          </p:cNvSpPr>
          <p:nvPr>
            <p:ph type="body" sz="quarter" idx="11"/>
          </p:nvPr>
        </p:nvSpPr>
        <p:spPr/>
        <p:txBody>
          <a:bodyPr>
            <a:normAutofit/>
          </a:bodyPr>
          <a:lstStyle/>
          <a:p>
            <a:pPr marL="0" indent="0">
              <a:buNone/>
            </a:pPr>
            <a:r>
              <a:rPr lang="en-US" sz="2600" dirty="0"/>
              <a:t>Teachers and school program staff must review the </a:t>
            </a:r>
            <a:r>
              <a:rPr lang="en-US" sz="2600" b="1" dirty="0"/>
              <a:t>Essential</a:t>
            </a:r>
            <a:r>
              <a:rPr lang="en-US" sz="2600" dirty="0"/>
              <a:t> </a:t>
            </a:r>
            <a:r>
              <a:rPr lang="en-US" sz="2600" b="1" dirty="0"/>
              <a:t>Elements</a:t>
            </a:r>
            <a:r>
              <a:rPr lang="en-US" sz="2600" dirty="0"/>
              <a:t> (EEs) and implement individualized instruction related to the EEs.</a:t>
            </a:r>
          </a:p>
          <a:p>
            <a:r>
              <a:rPr lang="en-US" sz="2400" dirty="0"/>
              <a:t>The Essential Elements are skill statements written to align with the NJSLS at an appropriate linkage level for students with significant cognitive disabilities. EEs and nodes (specific skills) are important to review and address during instruction.</a:t>
            </a:r>
          </a:p>
          <a:p>
            <a:r>
              <a:rPr lang="en-US" sz="2400" dirty="0"/>
              <a:t>Note that ELA and math have five linkage levels, while science currently has only three linkage levels.</a:t>
            </a:r>
          </a:p>
          <a:p>
            <a:pPr lvl="1"/>
            <a:r>
              <a:rPr lang="en-US" sz="2200" dirty="0"/>
              <a:t>More details are presented in upcoming slides.</a:t>
            </a:r>
          </a:p>
        </p:txBody>
      </p:sp>
      <p:sp>
        <p:nvSpPr>
          <p:cNvPr id="6" name="Slide Number Placeholder 5">
            <a:extLst>
              <a:ext uri="{FF2B5EF4-FFF2-40B4-BE49-F238E27FC236}">
                <a16:creationId xmlns:a16="http://schemas.microsoft.com/office/drawing/2014/main" id="{248CAF30-5EC9-49B8-AE92-CD33561CDDA3}"/>
              </a:ext>
            </a:extLst>
          </p:cNvPr>
          <p:cNvSpPr>
            <a:spLocks noGrp="1"/>
          </p:cNvSpPr>
          <p:nvPr>
            <p:ph type="sldNum" sz="quarter" idx="10"/>
          </p:nvPr>
        </p:nvSpPr>
        <p:spPr/>
        <p:txBody>
          <a:bodyPr/>
          <a:lstStyle/>
          <a:p>
            <a:fld id="{CD5C70A5-9411-4B11-A0DB-D49D3D849901}" type="slidenum">
              <a:rPr lang="en-US" smtClean="0"/>
              <a:pPr/>
              <a:t>31</a:t>
            </a:fld>
            <a:endParaRPr lang="en-US"/>
          </a:p>
        </p:txBody>
      </p:sp>
    </p:spTree>
    <p:extLst>
      <p:ext uri="{BB962C8B-B14F-4D97-AF65-F5344CB8AC3E}">
        <p14:creationId xmlns:p14="http://schemas.microsoft.com/office/powerpoint/2010/main" val="105624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Use of the Test Information</a:t>
            </a:r>
          </a:p>
        </p:txBody>
      </p:sp>
      <p:sp>
        <p:nvSpPr>
          <p:cNvPr id="3" name="Content Placeholder 2"/>
          <p:cNvSpPr>
            <a:spLocks noGrp="1"/>
          </p:cNvSpPr>
          <p:nvPr>
            <p:ph type="body" sz="quarter" idx="11"/>
          </p:nvPr>
        </p:nvSpPr>
        <p:spPr/>
        <p:txBody>
          <a:bodyPr>
            <a:noAutofit/>
          </a:bodyPr>
          <a:lstStyle/>
          <a:p>
            <a:r>
              <a:rPr lang="en-US" sz="2400"/>
              <a:t>Use of the Essential Elements, linkage levels, and nodes (skill statements related to the map), and the YE test blueprint will guide instruction, assist in selecting individualized targeted skills related to the NJSLS, and help prepare students for the DLM assessment.</a:t>
            </a:r>
          </a:p>
          <a:p>
            <a:r>
              <a:rPr lang="en-US" sz="2400"/>
              <a:t>School program staff and district curriculum specialists should assist in the development of instructional plans based on the DLM Year-End (YE) test blueprints.</a:t>
            </a:r>
          </a:p>
          <a:p>
            <a:r>
              <a:rPr lang="en-US" sz="2400"/>
              <a:t>DLM also provides Professional Development (PD) modules that are designed to teach conceptual areas related to NJSLS and the DLM EEs.</a:t>
            </a:r>
          </a:p>
        </p:txBody>
      </p:sp>
      <p:sp>
        <p:nvSpPr>
          <p:cNvPr id="4" name="Slide Number Placeholder 3">
            <a:extLst>
              <a:ext uri="{FF2B5EF4-FFF2-40B4-BE49-F238E27FC236}">
                <a16:creationId xmlns:a16="http://schemas.microsoft.com/office/drawing/2014/main" id="{0AE432DF-8EFC-42A8-957D-CC0D3E3CF081}"/>
              </a:ext>
            </a:extLst>
          </p:cNvPr>
          <p:cNvSpPr>
            <a:spLocks noGrp="1"/>
          </p:cNvSpPr>
          <p:nvPr>
            <p:ph type="sldNum" sz="quarter" idx="10"/>
          </p:nvPr>
        </p:nvSpPr>
        <p:spPr/>
        <p:txBody>
          <a:bodyPr/>
          <a:lstStyle/>
          <a:p>
            <a:fld id="{CD5C70A5-9411-4B11-A0DB-D49D3D849901}" type="slidenum">
              <a:rPr lang="en-US" smtClean="0"/>
              <a:pPr/>
              <a:t>32</a:t>
            </a:fld>
            <a:endParaRPr lang="en-US"/>
          </a:p>
        </p:txBody>
      </p:sp>
    </p:spTree>
    <p:extLst>
      <p:ext uri="{BB962C8B-B14F-4D97-AF65-F5344CB8AC3E}">
        <p14:creationId xmlns:p14="http://schemas.microsoft.com/office/powerpoint/2010/main" val="177909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56841" y="173037"/>
            <a:ext cx="10096959" cy="747579"/>
          </a:xfrm>
        </p:spPr>
        <p:txBody>
          <a:bodyPr/>
          <a:lstStyle/>
          <a:p>
            <a:pPr lvl="1" algn="l" rtl="0">
              <a:lnSpc>
                <a:spcPct val="90000"/>
              </a:lnSpc>
              <a:spcBef>
                <a:spcPct val="0"/>
              </a:spcBef>
            </a:pPr>
            <a:r>
              <a:rPr lang="en-US" sz="3200" b="1" kern="1200" dirty="0">
                <a:solidFill>
                  <a:srgbClr val="6E2405"/>
                </a:solidFill>
                <a:latin typeface="Palatino Linotype" panose="02040502050505030304" pitchFamily="18" charset="0"/>
                <a:ea typeface="+mj-ea"/>
                <a:cs typeface="+mj-cs"/>
              </a:rPr>
              <a:t>What do teachers/test administrators need to do this school year to prepare for the DLM? (1 of 2)</a:t>
            </a:r>
          </a:p>
        </p:txBody>
      </p:sp>
      <p:sp>
        <p:nvSpPr>
          <p:cNvPr id="3" name="Content Placeholder 2"/>
          <p:cNvSpPr>
            <a:spLocks noGrp="1"/>
          </p:cNvSpPr>
          <p:nvPr>
            <p:ph type="body" sz="quarter" idx="11"/>
          </p:nvPr>
        </p:nvSpPr>
        <p:spPr/>
        <p:txBody>
          <a:bodyPr vert="horz" lIns="91440" tIns="45720" rIns="822960" bIns="45720" rtlCol="0" anchor="t">
            <a:normAutofit fontScale="92500" lnSpcReduction="20000"/>
          </a:bodyPr>
          <a:lstStyle/>
          <a:p>
            <a:pPr marL="457200" indent="-457200">
              <a:buAutoNum type="arabicPeriod"/>
            </a:pPr>
            <a:r>
              <a:rPr lang="en-US" sz="2400" dirty="0">
                <a:latin typeface="Palatino Linotype"/>
              </a:rPr>
              <a:t>Review the training materials designed to prepare you for instruction aligned to the Essential Elements (EEs) and administration of the DLM.</a:t>
            </a:r>
            <a:endParaRPr lang="en-US" dirty="0"/>
          </a:p>
          <a:p>
            <a:pPr marL="457200" indent="-457200">
              <a:buAutoNum type="arabicPeriod"/>
            </a:pPr>
            <a:r>
              <a:rPr lang="en-US" sz="2400" dirty="0">
                <a:latin typeface="Palatino Linotype"/>
              </a:rPr>
              <a:t>Prepare your students by providing instruction linked to the NJSLS and the related DLM EEs.</a:t>
            </a:r>
            <a:endParaRPr lang="en-US" dirty="0"/>
          </a:p>
          <a:p>
            <a:pPr marL="914400" lvl="1" indent="-457200">
              <a:buAutoNum type="alphaUcPeriod"/>
            </a:pPr>
            <a:r>
              <a:rPr lang="en-US" sz="2000" dirty="0">
                <a:latin typeface="Palatino Linotype"/>
              </a:rPr>
              <a:t>Develop instructional lessons related to the EEs.</a:t>
            </a:r>
            <a:endParaRPr lang="en-US" sz="2000" dirty="0"/>
          </a:p>
          <a:p>
            <a:pPr lvl="2"/>
            <a:r>
              <a:rPr lang="en-US" sz="1600" dirty="0">
                <a:latin typeface="Palatino Linotype"/>
              </a:rPr>
              <a:t>EEs are comprised of linkage levels and nodes that show how skills are related and build on one another.</a:t>
            </a:r>
            <a:endParaRPr lang="en-US" sz="1600" dirty="0"/>
          </a:p>
          <a:p>
            <a:pPr lvl="2"/>
            <a:r>
              <a:rPr lang="en-US" sz="1600" dirty="0">
                <a:latin typeface="Palatino Linotype"/>
              </a:rPr>
              <a:t>Linkage levels and nodes help teachers understand how to route instruction for the diverse population of participating students. </a:t>
            </a:r>
            <a:endParaRPr lang="en-US" dirty="0"/>
          </a:p>
          <a:p>
            <a:pPr marL="914400" lvl="1" indent="-457200">
              <a:buAutoNum type="alphaUcPeriod"/>
            </a:pPr>
            <a:r>
              <a:rPr lang="en-US" sz="2000" dirty="0">
                <a:latin typeface="Palatino Linotype"/>
              </a:rPr>
              <a:t>Incorporate computer use, manipulatives, familiar texts, writing tasks, and DLM skills into your instruction.</a:t>
            </a:r>
            <a:endParaRPr lang="en-US" sz="2000" dirty="0"/>
          </a:p>
          <a:p>
            <a:pPr marL="457200" indent="-457200">
              <a:buAutoNum type="arabicPeriod"/>
            </a:pPr>
            <a:r>
              <a:rPr lang="en-US" sz="2400" dirty="0">
                <a:latin typeface="Palatino Linotype"/>
              </a:rPr>
              <a:t>Complete required </a:t>
            </a:r>
            <a:r>
              <a:rPr lang="en-US" sz="2400" dirty="0">
                <a:latin typeface="Palatino Linotype"/>
                <a:hlinkClick r:id="rId3"/>
              </a:rPr>
              <a:t>DLM training</a:t>
            </a:r>
            <a:r>
              <a:rPr lang="en-US" sz="2400" dirty="0">
                <a:latin typeface="Palatino Linotype"/>
              </a:rPr>
              <a:t>.</a:t>
            </a:r>
            <a:endParaRPr lang="en-US" dirty="0"/>
          </a:p>
        </p:txBody>
      </p:sp>
      <p:sp>
        <p:nvSpPr>
          <p:cNvPr id="2" name="Slide Number Placeholder 1">
            <a:extLst>
              <a:ext uri="{FF2B5EF4-FFF2-40B4-BE49-F238E27FC236}">
                <a16:creationId xmlns:a16="http://schemas.microsoft.com/office/drawing/2014/main" id="{5D835A10-5643-415D-9F02-85D294175790}"/>
              </a:ext>
            </a:extLst>
          </p:cNvPr>
          <p:cNvSpPr>
            <a:spLocks noGrp="1"/>
          </p:cNvSpPr>
          <p:nvPr>
            <p:ph type="sldNum" sz="quarter" idx="10"/>
          </p:nvPr>
        </p:nvSpPr>
        <p:spPr/>
        <p:txBody>
          <a:bodyPr/>
          <a:lstStyle/>
          <a:p>
            <a:fld id="{CD5C70A5-9411-4B11-A0DB-D49D3D849901}" type="slidenum">
              <a:rPr lang="en-US" smtClean="0"/>
              <a:pPr/>
              <a:t>33</a:t>
            </a:fld>
            <a:endParaRPr lang="en-US"/>
          </a:p>
        </p:txBody>
      </p:sp>
    </p:spTree>
    <p:extLst>
      <p:ext uri="{BB962C8B-B14F-4D97-AF65-F5344CB8AC3E}">
        <p14:creationId xmlns:p14="http://schemas.microsoft.com/office/powerpoint/2010/main" val="344429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56841" y="157296"/>
            <a:ext cx="10096959" cy="747579"/>
          </a:xfrm>
        </p:spPr>
        <p:txBody>
          <a:bodyPr/>
          <a:lstStyle/>
          <a:p>
            <a:pPr lvl="1"/>
            <a:r>
              <a:rPr lang="en-US" sz="3200" b="1" kern="1200" dirty="0">
                <a:solidFill>
                  <a:srgbClr val="6E2405"/>
                </a:solidFill>
                <a:latin typeface="Palatino Linotype" panose="02040502050505030304" pitchFamily="18" charset="0"/>
              </a:rPr>
              <a:t>What do teachers/test administrators need to do this school year to prepare for the DLM? (2 of 2)</a:t>
            </a:r>
            <a:endParaRPr lang="en-US" sz="3200" dirty="0"/>
          </a:p>
        </p:txBody>
      </p:sp>
      <p:sp>
        <p:nvSpPr>
          <p:cNvPr id="3" name="Content Placeholder 2"/>
          <p:cNvSpPr>
            <a:spLocks noGrp="1"/>
          </p:cNvSpPr>
          <p:nvPr>
            <p:ph type="body" sz="quarter" idx="11"/>
          </p:nvPr>
        </p:nvSpPr>
        <p:spPr/>
        <p:txBody>
          <a:bodyPr vert="horz" lIns="91440" tIns="45720" rIns="822960" bIns="45720" rtlCol="0" anchor="t">
            <a:normAutofit fontScale="77500" lnSpcReduction="20000"/>
          </a:bodyPr>
          <a:lstStyle/>
          <a:p>
            <a:pPr marL="742950" indent="-742950">
              <a:buFont typeface="+mj-lt"/>
              <a:buAutoNum type="arabicPeriod" startAt="4"/>
            </a:pPr>
            <a:r>
              <a:rPr lang="en-US" dirty="0">
                <a:latin typeface="Palatino Linotype"/>
              </a:rPr>
              <a:t>View 2</a:t>
            </a:r>
            <a:r>
              <a:rPr lang="en-US" dirty="0"/>
              <a:t>–</a:t>
            </a:r>
            <a:r>
              <a:rPr lang="en-US" dirty="0">
                <a:latin typeface="Palatino Linotype"/>
              </a:rPr>
              <a:t>3 minute Instructional and Informational videos on the </a:t>
            </a:r>
            <a:r>
              <a:rPr lang="en-US" dirty="0">
                <a:latin typeface="Palatino Linotype"/>
                <a:hlinkClick r:id="rId3"/>
              </a:rPr>
              <a:t>Educator Resource Videos page</a:t>
            </a:r>
            <a:r>
              <a:rPr lang="en-US" dirty="0">
                <a:latin typeface="Palatino Linotype"/>
              </a:rPr>
              <a:t> in preparation for assessment. </a:t>
            </a:r>
          </a:p>
          <a:p>
            <a:pPr marL="742950" indent="-742950">
              <a:buFont typeface="+mj-lt"/>
              <a:buAutoNum type="arabicPeriod" startAt="4"/>
            </a:pPr>
            <a:r>
              <a:rPr lang="en-US" dirty="0">
                <a:latin typeface="Palatino Linotype"/>
              </a:rPr>
              <a:t>Complete in the First Contact and Personal Needs and Preferences (PNP) Profiles for each student on your rosters in February 2024.</a:t>
            </a:r>
          </a:p>
          <a:p>
            <a:pPr lvl="2"/>
            <a:r>
              <a:rPr lang="en-US" dirty="0">
                <a:latin typeface="Palatino Linotype"/>
              </a:rPr>
              <a:t>It may be helpful to begin these surveys on paper so that you can consider the responses.</a:t>
            </a:r>
            <a:endParaRPr lang="en-US" dirty="0"/>
          </a:p>
          <a:p>
            <a:pPr marL="514350" indent="-514350">
              <a:buFont typeface="+mj-lt"/>
              <a:buAutoNum type="arabicPeriod" startAt="4"/>
            </a:pPr>
            <a:r>
              <a:rPr lang="en-US" dirty="0">
                <a:latin typeface="Palatino Linotype"/>
              </a:rPr>
              <a:t>Prepare students for the DLM through practice tests.</a:t>
            </a:r>
          </a:p>
          <a:p>
            <a:pPr marL="514350" indent="-514350">
              <a:buFont typeface="+mj-lt"/>
              <a:buAutoNum type="arabicPeriod" startAt="4"/>
            </a:pPr>
            <a:r>
              <a:rPr lang="en-US" dirty="0"/>
              <a:t>Check NJ DLM webpage for training material updates.</a:t>
            </a:r>
          </a:p>
        </p:txBody>
      </p:sp>
      <p:sp>
        <p:nvSpPr>
          <p:cNvPr id="2" name="Slide Number Placeholder 1">
            <a:extLst>
              <a:ext uri="{FF2B5EF4-FFF2-40B4-BE49-F238E27FC236}">
                <a16:creationId xmlns:a16="http://schemas.microsoft.com/office/drawing/2014/main" id="{74825420-C946-4B4C-A177-88CC156C7DED}"/>
              </a:ext>
            </a:extLst>
          </p:cNvPr>
          <p:cNvSpPr>
            <a:spLocks noGrp="1"/>
          </p:cNvSpPr>
          <p:nvPr>
            <p:ph type="sldNum" sz="quarter" idx="10"/>
          </p:nvPr>
        </p:nvSpPr>
        <p:spPr/>
        <p:txBody>
          <a:bodyPr/>
          <a:lstStyle/>
          <a:p>
            <a:fld id="{CD5C70A5-9411-4B11-A0DB-D49D3D849901}" type="slidenum">
              <a:rPr lang="en-US" smtClean="0"/>
              <a:pPr/>
              <a:t>34</a:t>
            </a:fld>
            <a:endParaRPr lang="en-US"/>
          </a:p>
        </p:txBody>
      </p:sp>
    </p:spTree>
    <p:extLst>
      <p:ext uri="{BB962C8B-B14F-4D97-AF65-F5344CB8AC3E}">
        <p14:creationId xmlns:p14="http://schemas.microsoft.com/office/powerpoint/2010/main" val="422736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925C-05B4-4A86-9598-B229149F416C}"/>
              </a:ext>
            </a:extLst>
          </p:cNvPr>
          <p:cNvSpPr>
            <a:spLocks noGrp="1"/>
          </p:cNvSpPr>
          <p:nvPr>
            <p:ph type="title"/>
          </p:nvPr>
        </p:nvSpPr>
        <p:spPr/>
        <p:txBody>
          <a:bodyPr/>
          <a:lstStyle/>
          <a:p>
            <a:r>
              <a:rPr lang="en-US" dirty="0"/>
              <a:t>How to Find the Linkage Levels </a:t>
            </a:r>
            <a:r>
              <a:rPr lang="en-US" sz="1600" dirty="0"/>
              <a:t>(1 of 2) </a:t>
            </a:r>
            <a:endParaRPr lang="en-US" dirty="0"/>
          </a:p>
        </p:txBody>
      </p:sp>
      <p:sp>
        <p:nvSpPr>
          <p:cNvPr id="6" name="Content Placeholder 5">
            <a:extLst>
              <a:ext uri="{FF2B5EF4-FFF2-40B4-BE49-F238E27FC236}">
                <a16:creationId xmlns:a16="http://schemas.microsoft.com/office/drawing/2014/main" id="{951CAEAA-19C6-4CA0-BCB3-07E1D43C709A}"/>
              </a:ext>
            </a:extLst>
          </p:cNvPr>
          <p:cNvSpPr>
            <a:spLocks noGrp="1"/>
          </p:cNvSpPr>
          <p:nvPr>
            <p:ph type="body" sz="quarter" idx="11"/>
          </p:nvPr>
        </p:nvSpPr>
        <p:spPr>
          <a:xfrm>
            <a:off x="171450" y="1126475"/>
            <a:ext cx="11849100" cy="4803775"/>
          </a:xfrm>
        </p:spPr>
        <p:txBody>
          <a:bodyPr>
            <a:noAutofit/>
          </a:bodyPr>
          <a:lstStyle/>
          <a:p>
            <a:pPr>
              <a:spcAft>
                <a:spcPts val="1000"/>
              </a:spcAft>
            </a:pPr>
            <a:r>
              <a:rPr lang="en-US" sz="2000" dirty="0"/>
              <a:t>Another way to view the EEs is the “Currently Tested” webpages by content area:</a:t>
            </a:r>
          </a:p>
          <a:p>
            <a:pPr lvl="1">
              <a:spcAft>
                <a:spcPts val="1000"/>
              </a:spcAft>
            </a:pPr>
            <a:r>
              <a:rPr lang="en-US" sz="1800" dirty="0">
                <a:hlinkClick r:id="rId2"/>
              </a:rPr>
              <a:t>Mathematics</a:t>
            </a:r>
            <a:endParaRPr lang="en-US" sz="1800" dirty="0"/>
          </a:p>
          <a:p>
            <a:pPr lvl="1">
              <a:spcAft>
                <a:spcPts val="1000"/>
              </a:spcAft>
            </a:pPr>
            <a:r>
              <a:rPr lang="en-US" sz="1800" dirty="0">
                <a:hlinkClick r:id="rId3"/>
              </a:rPr>
              <a:t>ELA</a:t>
            </a:r>
            <a:r>
              <a:rPr lang="en-US" sz="1800" dirty="0"/>
              <a:t> </a:t>
            </a:r>
          </a:p>
          <a:p>
            <a:pPr lvl="1">
              <a:spcAft>
                <a:spcPts val="1000"/>
              </a:spcAft>
            </a:pPr>
            <a:r>
              <a:rPr lang="en-US" sz="1800" dirty="0">
                <a:hlinkClick r:id="rId4"/>
              </a:rPr>
              <a:t>Science</a:t>
            </a:r>
            <a:endParaRPr lang="en-US" sz="1800" dirty="0"/>
          </a:p>
          <a:p>
            <a:pPr>
              <a:spcAft>
                <a:spcPts val="1000"/>
              </a:spcAft>
            </a:pPr>
            <a:r>
              <a:rPr lang="en-US" sz="2000" dirty="0"/>
              <a:t>Each EE is a clickable link that reveals the linkage levels and nodes for the EE.</a:t>
            </a:r>
          </a:p>
          <a:p>
            <a:pPr>
              <a:spcAft>
                <a:spcPts val="1000"/>
              </a:spcAft>
            </a:pPr>
            <a:r>
              <a:rPr lang="en-US" sz="2000" dirty="0"/>
              <a:t>This resource is particularly helpful in determining routes of learning for individual students. </a:t>
            </a:r>
          </a:p>
          <a:p>
            <a:pPr>
              <a:spcAft>
                <a:spcPts val="1000"/>
              </a:spcAft>
            </a:pPr>
            <a:r>
              <a:rPr lang="en-US" sz="2000" dirty="0"/>
              <a:t>Essential Elements with a gray flag icon beside them are not assessed in the YE model but can still be useful in instruction. </a:t>
            </a:r>
          </a:p>
        </p:txBody>
      </p:sp>
      <p:sp>
        <p:nvSpPr>
          <p:cNvPr id="5" name="Slide Number Placeholder 4">
            <a:extLst>
              <a:ext uri="{FF2B5EF4-FFF2-40B4-BE49-F238E27FC236}">
                <a16:creationId xmlns:a16="http://schemas.microsoft.com/office/drawing/2014/main" id="{E6B82262-F677-4BDB-B922-875775AA3DF3}"/>
              </a:ext>
            </a:extLst>
          </p:cNvPr>
          <p:cNvSpPr>
            <a:spLocks noGrp="1"/>
          </p:cNvSpPr>
          <p:nvPr>
            <p:ph type="sldNum" sz="quarter" idx="10"/>
          </p:nvPr>
        </p:nvSpPr>
        <p:spPr/>
        <p:txBody>
          <a:bodyPr/>
          <a:lstStyle/>
          <a:p>
            <a:fld id="{CD5C70A5-9411-4B11-A0DB-D49D3D849901}" type="slidenum">
              <a:rPr lang="en-US" smtClean="0"/>
              <a:pPr/>
              <a:t>35</a:t>
            </a:fld>
            <a:endParaRPr lang="en-US"/>
          </a:p>
        </p:txBody>
      </p:sp>
    </p:spTree>
    <p:extLst>
      <p:ext uri="{BB962C8B-B14F-4D97-AF65-F5344CB8AC3E}">
        <p14:creationId xmlns:p14="http://schemas.microsoft.com/office/powerpoint/2010/main" val="3190465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925C-05B4-4A86-9598-B229149F416C}"/>
              </a:ext>
            </a:extLst>
          </p:cNvPr>
          <p:cNvSpPr>
            <a:spLocks noGrp="1"/>
          </p:cNvSpPr>
          <p:nvPr>
            <p:ph type="title"/>
          </p:nvPr>
        </p:nvSpPr>
        <p:spPr>
          <a:xfrm>
            <a:off x="1256841" y="378896"/>
            <a:ext cx="10374327" cy="747579"/>
          </a:xfrm>
        </p:spPr>
        <p:txBody>
          <a:bodyPr/>
          <a:lstStyle/>
          <a:p>
            <a:r>
              <a:rPr lang="en-US" dirty="0"/>
              <a:t>How to Find the Linkage Levels </a:t>
            </a:r>
            <a:r>
              <a:rPr lang="en-US" sz="1600" dirty="0"/>
              <a:t>(2 of 2) </a:t>
            </a:r>
            <a:endParaRPr lang="en-US" dirty="0"/>
          </a:p>
        </p:txBody>
      </p:sp>
      <p:sp>
        <p:nvSpPr>
          <p:cNvPr id="12" name="Text Placeholder 11">
            <a:extLst>
              <a:ext uri="{FF2B5EF4-FFF2-40B4-BE49-F238E27FC236}">
                <a16:creationId xmlns:a16="http://schemas.microsoft.com/office/drawing/2014/main" id="{57562850-175F-43EE-82D0-7770934F173E}"/>
              </a:ext>
            </a:extLst>
          </p:cNvPr>
          <p:cNvSpPr>
            <a:spLocks noGrp="1"/>
          </p:cNvSpPr>
          <p:nvPr>
            <p:ph type="body" idx="14"/>
          </p:nvPr>
        </p:nvSpPr>
        <p:spPr>
          <a:xfrm>
            <a:off x="82283" y="716077"/>
            <a:ext cx="11890271" cy="823912"/>
          </a:xfrm>
        </p:spPr>
        <p:txBody>
          <a:bodyPr/>
          <a:lstStyle/>
          <a:p>
            <a:pPr>
              <a:spcBef>
                <a:spcPts val="0"/>
              </a:spcBef>
            </a:pPr>
            <a:r>
              <a:rPr lang="en-US" sz="2400" dirty="0"/>
              <a:t>Example of Grade 3 from the </a:t>
            </a:r>
            <a:r>
              <a:rPr lang="en-US" sz="2400" i="1" dirty="0"/>
              <a:t>Currently Tested Essential Elements for ELA</a:t>
            </a:r>
            <a:r>
              <a:rPr lang="en-US" sz="2400" dirty="0"/>
              <a:t> </a:t>
            </a:r>
          </a:p>
        </p:txBody>
      </p:sp>
      <p:sp>
        <p:nvSpPr>
          <p:cNvPr id="9" name="Content Placeholder 8">
            <a:extLst>
              <a:ext uri="{FF2B5EF4-FFF2-40B4-BE49-F238E27FC236}">
                <a16:creationId xmlns:a16="http://schemas.microsoft.com/office/drawing/2014/main" id="{19C2FF7F-2104-4E3C-870A-011AA6861773}"/>
              </a:ext>
            </a:extLst>
          </p:cNvPr>
          <p:cNvSpPr>
            <a:spLocks noGrp="1"/>
          </p:cNvSpPr>
          <p:nvPr>
            <p:ph idx="1"/>
          </p:nvPr>
        </p:nvSpPr>
        <p:spPr>
          <a:xfrm>
            <a:off x="82283" y="1539989"/>
            <a:ext cx="11890272" cy="4895540"/>
          </a:xfrm>
        </p:spPr>
        <p:txBody>
          <a:bodyPr/>
          <a:lstStyle/>
          <a:p>
            <a:pPr marL="0" indent="0">
              <a:spcBef>
                <a:spcPts val="0"/>
              </a:spcBef>
              <a:buNone/>
            </a:pPr>
            <a:r>
              <a:rPr lang="en-US" sz="2000" dirty="0">
                <a:latin typeface="Calibri" panose="020F0502020204030204" pitchFamily="34" charset="0"/>
                <a:cs typeface="Calibri" panose="020F0502020204030204" pitchFamily="34" charset="0"/>
              </a:rPr>
              <a:t>Note: Essential elements marked with a gray flag (</a:t>
            </a:r>
            <a:r>
              <a:rPr lang="en-US" sz="2000" dirty="0">
                <a:solidFill>
                  <a:schemeClr val="bg1">
                    <a:lumMod val="50000"/>
                  </a:schemeClr>
                </a:solidFill>
              </a:rPr>
              <a:t>⚑ )</a:t>
            </a:r>
            <a:r>
              <a:rPr lang="en-US" sz="2000" dirty="0">
                <a:latin typeface="Calibri" panose="020F0502020204030204" pitchFamily="34" charset="0"/>
                <a:cs typeface="Calibri" panose="020F0502020204030204" pitchFamily="34" charset="0"/>
              </a:rPr>
              <a:t>are not assessed in Year End states.</a:t>
            </a:r>
          </a:p>
          <a:p>
            <a:pPr marL="0" indent="0">
              <a:spcBef>
                <a:spcPts val="0"/>
              </a:spcBef>
              <a:spcAft>
                <a:spcPts val="1000"/>
              </a:spcAft>
              <a:buNone/>
            </a:pPr>
            <a:r>
              <a:rPr lang="en-US" sz="1800" b="1" dirty="0">
                <a:latin typeface="Calibri" panose="020F0502020204030204" pitchFamily="34" charset="0"/>
                <a:cs typeface="Calibri" panose="020F0502020204030204" pitchFamily="34" charset="0"/>
              </a:rPr>
              <a:t>Grade 3: Essential Elements Assessed</a:t>
            </a:r>
          </a:p>
          <a:p>
            <a:pPr marL="210312" indent="0">
              <a:spcBef>
                <a:spcPts val="0"/>
              </a:spcBef>
              <a:spcAft>
                <a:spcPts val="1000"/>
              </a:spcAft>
              <a:buNone/>
            </a:pPr>
            <a:r>
              <a:rPr lang="en-US" sz="1800" dirty="0">
                <a:latin typeface="Calibri" panose="020F0502020204030204" pitchFamily="34" charset="0"/>
                <a:cs typeface="Calibri" panose="020F0502020204030204" pitchFamily="34" charset="0"/>
              </a:rPr>
              <a:t>EE.RL.3.1 Answer who and what questions to demonstrate understanding of details in a text.</a:t>
            </a:r>
          </a:p>
          <a:p>
            <a:pPr marL="0" indent="0">
              <a:spcBef>
                <a:spcPts val="0"/>
              </a:spcBef>
              <a:spcAft>
                <a:spcPts val="1000"/>
              </a:spcAft>
              <a:buNone/>
            </a:pPr>
            <a:r>
              <a:rPr lang="en-US" dirty="0">
                <a:solidFill>
                  <a:schemeClr val="bg1">
                    <a:lumMod val="50000"/>
                  </a:schemeClr>
                </a:solidFill>
              </a:rPr>
              <a:t>⚑</a:t>
            </a:r>
            <a:r>
              <a:rPr lang="en-US" sz="1800" dirty="0">
                <a:latin typeface="Calibri" panose="020F0502020204030204" pitchFamily="34" charset="0"/>
                <a:cs typeface="Calibri" panose="020F0502020204030204" pitchFamily="34" charset="0"/>
              </a:rPr>
              <a:t>EE.RL.3.2 Associate details with events in stories from diverse cultures. </a:t>
            </a:r>
            <a:r>
              <a:rPr lang="en-US" sz="1800" dirty="0">
                <a:solidFill>
                  <a:schemeClr val="bg1"/>
                </a:solidFill>
                <a:latin typeface="Calibri" panose="020F0502020204030204" pitchFamily="34" charset="0"/>
                <a:cs typeface="Calibri" panose="020F0502020204030204" pitchFamily="34" charset="0"/>
              </a:rPr>
              <a:t>(gray flag indicating not assessed in Year End states)</a:t>
            </a:r>
          </a:p>
          <a:p>
            <a:pPr marL="210312" indent="0">
              <a:spcBef>
                <a:spcPts val="0"/>
              </a:spcBef>
              <a:spcAft>
                <a:spcPts val="1000"/>
              </a:spcAft>
              <a:buNone/>
            </a:pPr>
            <a:r>
              <a:rPr lang="en-US" sz="1800" dirty="0">
                <a:latin typeface="Calibri" panose="020F0502020204030204" pitchFamily="34" charset="0"/>
                <a:cs typeface="Calibri" panose="020F0502020204030204" pitchFamily="34" charset="0"/>
              </a:rPr>
              <a:t>EE.RL.3.3 Identify the feelings of characters in a story.</a:t>
            </a:r>
          </a:p>
          <a:p>
            <a:pPr marL="0" indent="0">
              <a:spcBef>
                <a:spcPts val="0"/>
              </a:spcBef>
              <a:spcAft>
                <a:spcPts val="1000"/>
              </a:spcAft>
              <a:buNone/>
            </a:pPr>
            <a:r>
              <a:rPr lang="en-US" sz="1800" dirty="0">
                <a:solidFill>
                  <a:schemeClr val="bg1">
                    <a:lumMod val="50000"/>
                  </a:schemeClr>
                </a:solidFill>
              </a:rPr>
              <a:t>⚑ </a:t>
            </a:r>
            <a:r>
              <a:rPr lang="en-US" sz="1800" dirty="0">
                <a:latin typeface="Calibri" panose="020F0502020204030204" pitchFamily="34" charset="0"/>
                <a:cs typeface="Calibri" panose="020F0502020204030204" pitchFamily="34" charset="0"/>
              </a:rPr>
              <a:t>EE.RL.3.5 Determine the beginning, middle, and end of a familiar story with a logical order. </a:t>
            </a:r>
            <a:r>
              <a:rPr lang="en-US" sz="1800" dirty="0">
                <a:solidFill>
                  <a:schemeClr val="bg1"/>
                </a:solidFill>
                <a:latin typeface="Calibri" panose="020F0502020204030204" pitchFamily="34" charset="0"/>
                <a:cs typeface="Calibri" panose="020F0502020204030204" pitchFamily="34" charset="0"/>
              </a:rPr>
              <a:t>(</a:t>
            </a:r>
            <a:r>
              <a:rPr lang="en-US" sz="1100" dirty="0">
                <a:solidFill>
                  <a:schemeClr val="bg1"/>
                </a:solidFill>
                <a:latin typeface="Calibri" panose="020F0502020204030204" pitchFamily="34" charset="0"/>
                <a:cs typeface="Calibri" panose="020F0502020204030204" pitchFamily="34" charset="0"/>
              </a:rPr>
              <a:t>gray flag indicating not assessed in Year End states)</a:t>
            </a:r>
            <a:endParaRPr lang="en-US" sz="1800" dirty="0">
              <a:latin typeface="Calibri" panose="020F0502020204030204" pitchFamily="34" charset="0"/>
              <a:cs typeface="Calibri" panose="020F0502020204030204" pitchFamily="34" charset="0"/>
            </a:endParaRPr>
          </a:p>
          <a:p>
            <a:pPr marL="0" indent="0">
              <a:spcBef>
                <a:spcPts val="0"/>
              </a:spcBef>
              <a:spcAft>
                <a:spcPts val="1000"/>
              </a:spcAft>
              <a:buNone/>
            </a:pPr>
            <a:r>
              <a:rPr lang="en-US" sz="1800" dirty="0">
                <a:solidFill>
                  <a:schemeClr val="bg1">
                    <a:lumMod val="50000"/>
                  </a:schemeClr>
                </a:solidFill>
              </a:rPr>
              <a:t>⚑ </a:t>
            </a:r>
            <a:r>
              <a:rPr lang="en-US" sz="1800" dirty="0">
                <a:latin typeface="Calibri" panose="020F0502020204030204" pitchFamily="34" charset="0"/>
                <a:cs typeface="Calibri" panose="020F0502020204030204" pitchFamily="34" charset="0"/>
              </a:rPr>
              <a:t>EE.RI.3.1 Answer who and what questions to demonstrate understanding of details in a text. </a:t>
            </a:r>
            <a:r>
              <a:rPr lang="en-US" sz="1050" dirty="0">
                <a:solidFill>
                  <a:schemeClr val="bg1"/>
                </a:solidFill>
                <a:latin typeface="Calibri" panose="020F0502020204030204" pitchFamily="34" charset="0"/>
                <a:cs typeface="Calibri" panose="020F0502020204030204" pitchFamily="34" charset="0"/>
              </a:rPr>
              <a:t>gray flag indicating not assessed in Year End states)</a:t>
            </a:r>
            <a:endParaRPr lang="en-US" sz="1200" dirty="0">
              <a:latin typeface="Calibri" panose="020F0502020204030204" pitchFamily="34" charset="0"/>
              <a:cs typeface="Calibri" panose="020F0502020204030204" pitchFamily="34" charset="0"/>
            </a:endParaRPr>
          </a:p>
          <a:p>
            <a:pPr marL="210312" indent="0">
              <a:spcBef>
                <a:spcPts val="0"/>
              </a:spcBef>
              <a:spcAft>
                <a:spcPts val="1000"/>
              </a:spcAft>
              <a:buNone/>
            </a:pPr>
            <a:r>
              <a:rPr lang="en-US" sz="1800" dirty="0">
                <a:latin typeface="Calibri" panose="020F0502020204030204" pitchFamily="34" charset="0"/>
                <a:cs typeface="Calibri" panose="020F0502020204030204" pitchFamily="34" charset="0"/>
              </a:rPr>
              <a:t>EE.RI.3.2 Identify details in a text.</a:t>
            </a:r>
          </a:p>
          <a:p>
            <a:pPr marL="210312" indent="0">
              <a:spcBef>
                <a:spcPts val="0"/>
              </a:spcBef>
              <a:spcAft>
                <a:spcPts val="1000"/>
              </a:spcAft>
              <a:buNone/>
            </a:pPr>
            <a:r>
              <a:rPr lang="en-US" sz="1800" dirty="0">
                <a:latin typeface="Calibri" panose="020F0502020204030204" pitchFamily="34" charset="0"/>
                <a:cs typeface="Calibri" panose="020F0502020204030204" pitchFamily="34" charset="0"/>
              </a:rPr>
              <a:t>EE.RI.3.3 Order two evens from a text as “first” and “next”.</a:t>
            </a:r>
          </a:p>
          <a:p>
            <a:pPr marL="0" indent="0">
              <a:spcBef>
                <a:spcPts val="0"/>
              </a:spcBef>
              <a:spcAft>
                <a:spcPts val="1000"/>
              </a:spcAft>
              <a:buNone/>
            </a:pPr>
            <a:r>
              <a:rPr lang="en-US" sz="1800" dirty="0">
                <a:solidFill>
                  <a:schemeClr val="bg1">
                    <a:lumMod val="50000"/>
                  </a:schemeClr>
                </a:solidFill>
              </a:rPr>
              <a:t>⚑ </a:t>
            </a:r>
            <a:r>
              <a:rPr lang="en-US" sz="1800" dirty="0">
                <a:latin typeface="Calibri" panose="020F0502020204030204" pitchFamily="34" charset="0"/>
                <a:cs typeface="Calibri" panose="020F0502020204030204" pitchFamily="34" charset="0"/>
              </a:rPr>
              <a:t>EE.R.3.5 With guidance and support, use text features including headings and key words to locate information in a text. </a:t>
            </a:r>
            <a:r>
              <a:rPr lang="en-US" sz="1800" dirty="0">
                <a:solidFill>
                  <a:schemeClr val="bg1"/>
                </a:solidFill>
                <a:latin typeface="Calibri" panose="020F0502020204030204" pitchFamily="34" charset="0"/>
                <a:cs typeface="Calibri" panose="020F0502020204030204" pitchFamily="34" charset="0"/>
              </a:rPr>
              <a:t>gray flag indicating not assessed in Year End states)</a:t>
            </a:r>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6B82262-F677-4BDB-B922-875775AA3DF3}"/>
              </a:ext>
            </a:extLst>
          </p:cNvPr>
          <p:cNvSpPr>
            <a:spLocks noGrp="1"/>
          </p:cNvSpPr>
          <p:nvPr>
            <p:ph type="sldNum" sz="quarter" idx="12"/>
          </p:nvPr>
        </p:nvSpPr>
        <p:spPr/>
        <p:txBody>
          <a:bodyPr/>
          <a:lstStyle/>
          <a:p>
            <a:fld id="{CD5C70A5-9411-4B11-A0DB-D49D3D849901}" type="slidenum">
              <a:rPr lang="en-US" smtClean="0"/>
              <a:pPr/>
              <a:t>36</a:t>
            </a:fld>
            <a:endParaRPr lang="en-US"/>
          </a:p>
        </p:txBody>
      </p:sp>
    </p:spTree>
    <p:extLst>
      <p:ext uri="{BB962C8B-B14F-4D97-AF65-F5344CB8AC3E}">
        <p14:creationId xmlns:p14="http://schemas.microsoft.com/office/powerpoint/2010/main" val="328024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4838-3543-41CB-8D14-F5F63664B4A9}"/>
              </a:ext>
            </a:extLst>
          </p:cNvPr>
          <p:cNvSpPr>
            <a:spLocks noGrp="1"/>
          </p:cNvSpPr>
          <p:nvPr>
            <p:ph type="title"/>
          </p:nvPr>
        </p:nvSpPr>
        <p:spPr/>
        <p:txBody>
          <a:bodyPr/>
          <a:lstStyle/>
          <a:p>
            <a:pPr algn="ctr"/>
            <a:r>
              <a:rPr lang="en-US"/>
              <a:t>Test Blueprint</a:t>
            </a:r>
          </a:p>
        </p:txBody>
      </p:sp>
      <p:sp>
        <p:nvSpPr>
          <p:cNvPr id="3" name="Content Placeholder 2">
            <a:extLst>
              <a:ext uri="{FF2B5EF4-FFF2-40B4-BE49-F238E27FC236}">
                <a16:creationId xmlns:a16="http://schemas.microsoft.com/office/drawing/2014/main" id="{9C24507E-56E1-491A-ABF2-0760C48AF6E1}"/>
              </a:ext>
            </a:extLst>
          </p:cNvPr>
          <p:cNvSpPr>
            <a:spLocks noGrp="1"/>
          </p:cNvSpPr>
          <p:nvPr>
            <p:ph sz="half" idx="1"/>
          </p:nvPr>
        </p:nvSpPr>
        <p:spPr/>
        <p:txBody>
          <a:bodyPr>
            <a:normAutofit fontScale="77500" lnSpcReduction="20000"/>
          </a:bodyPr>
          <a:lstStyle/>
          <a:p>
            <a:r>
              <a:rPr lang="en-US"/>
              <a:t>A test blueprint pdf is available for each subject. </a:t>
            </a:r>
          </a:p>
          <a:p>
            <a:r>
              <a:rPr lang="en-US"/>
              <a:t>Blueprints list the EEs assessed at each grade.</a:t>
            </a:r>
          </a:p>
          <a:p>
            <a:r>
              <a:rPr lang="en-US"/>
              <a:t>The test blueprints can be found on NJ’s page of the DLM website:</a:t>
            </a:r>
          </a:p>
          <a:p>
            <a:pPr lvl="1"/>
            <a:r>
              <a:rPr lang="en-US"/>
              <a:t>Under the “Instructional Resources” filter.</a:t>
            </a:r>
          </a:p>
        </p:txBody>
      </p:sp>
      <p:pic>
        <p:nvPicPr>
          <p:cNvPr id="7" name="Picture 2" descr="Screen shot of the Essential Elements Assessed for Grade 6 English Language Arts. Three column table. First column is conceptual area. Second column is essential element. Third column is description.">
            <a:extLst>
              <a:ext uri="{FF2B5EF4-FFF2-40B4-BE49-F238E27FC236}">
                <a16:creationId xmlns:a16="http://schemas.microsoft.com/office/drawing/2014/main" id="{67AEBDC9-9C97-49D2-8EA4-847DE70182F5}"/>
              </a:ext>
            </a:extLst>
          </p:cNvPr>
          <p:cNvPicPr>
            <a:picLocks noGrp="1" noChangeAspect="1" noChangeArrowheads="1"/>
          </p:cNvPicPr>
          <p:nvPr>
            <p:ph sz="half" idx="13"/>
          </p:nvPr>
        </p:nvPicPr>
        <p:blipFill>
          <a:blip r:embed="rId2" cstate="print"/>
          <a:stretch>
            <a:fillRect/>
          </a:stretch>
        </p:blipFill>
        <p:spPr bwMode="auto">
          <a:xfrm>
            <a:off x="6446678" y="1428750"/>
            <a:ext cx="5294632" cy="4498975"/>
          </a:xfrm>
          <a:prstGeom prst="rect">
            <a:avLst/>
          </a:prstGeom>
          <a:noFill/>
          <a:ln w="9525">
            <a:noFill/>
            <a:miter lim="800000"/>
            <a:headEnd/>
            <a:tailEnd/>
          </a:ln>
        </p:spPr>
      </p:pic>
      <p:sp>
        <p:nvSpPr>
          <p:cNvPr id="4" name="TextBox 3">
            <a:extLst>
              <a:ext uri="{FF2B5EF4-FFF2-40B4-BE49-F238E27FC236}">
                <a16:creationId xmlns:a16="http://schemas.microsoft.com/office/drawing/2014/main" id="{F5962C57-AB92-6340-935C-18B5833E557B}"/>
              </a:ext>
            </a:extLst>
          </p:cNvPr>
          <p:cNvSpPr txBox="1"/>
          <p:nvPr/>
        </p:nvSpPr>
        <p:spPr>
          <a:xfrm>
            <a:off x="6970964" y="5860668"/>
            <a:ext cx="3981411" cy="369332"/>
          </a:xfrm>
          <a:prstGeom prst="rect">
            <a:avLst/>
          </a:prstGeom>
          <a:noFill/>
        </p:spPr>
        <p:txBody>
          <a:bodyPr wrap="none" rtlCol="0">
            <a:spAutoFit/>
          </a:bodyPr>
          <a:lstStyle/>
          <a:p>
            <a:r>
              <a:rPr lang="en-US" i="1" dirty="0"/>
              <a:t>Example of the Grade 6 blueprint for ELA</a:t>
            </a:r>
          </a:p>
        </p:txBody>
      </p:sp>
      <p:sp>
        <p:nvSpPr>
          <p:cNvPr id="5" name="Slide Number Placeholder 4">
            <a:extLst>
              <a:ext uri="{FF2B5EF4-FFF2-40B4-BE49-F238E27FC236}">
                <a16:creationId xmlns:a16="http://schemas.microsoft.com/office/drawing/2014/main" id="{EBE06537-FE47-4D00-A8E7-4BD6EB3BE998}"/>
              </a:ext>
            </a:extLst>
          </p:cNvPr>
          <p:cNvSpPr>
            <a:spLocks noGrp="1"/>
          </p:cNvSpPr>
          <p:nvPr>
            <p:ph type="sldNum" sz="quarter" idx="12"/>
          </p:nvPr>
        </p:nvSpPr>
        <p:spPr/>
        <p:txBody>
          <a:bodyPr/>
          <a:lstStyle/>
          <a:p>
            <a:fld id="{CD5C70A5-9411-4B11-A0DB-D49D3D849901}" type="slidenum">
              <a:rPr lang="en-US" smtClean="0"/>
              <a:pPr/>
              <a:t>37</a:t>
            </a:fld>
            <a:endParaRPr lang="en-US"/>
          </a:p>
        </p:txBody>
      </p:sp>
    </p:spTree>
    <p:extLst>
      <p:ext uri="{BB962C8B-B14F-4D97-AF65-F5344CB8AC3E}">
        <p14:creationId xmlns:p14="http://schemas.microsoft.com/office/powerpoint/2010/main" val="376868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Instructional and Informational Videos</a:t>
            </a:r>
          </a:p>
        </p:txBody>
      </p:sp>
      <p:sp>
        <p:nvSpPr>
          <p:cNvPr id="3" name="Content Placeholder 2"/>
          <p:cNvSpPr>
            <a:spLocks noGrp="1"/>
          </p:cNvSpPr>
          <p:nvPr>
            <p:ph type="body" sz="quarter" idx="11"/>
          </p:nvPr>
        </p:nvSpPr>
        <p:spPr/>
        <p:txBody>
          <a:bodyPr>
            <a:normAutofit lnSpcReduction="10000"/>
          </a:bodyPr>
          <a:lstStyle/>
          <a:p>
            <a:r>
              <a:rPr lang="en-US"/>
              <a:t>Instructional and Informational videos can be obtained through the </a:t>
            </a:r>
            <a:r>
              <a:rPr lang="en-US">
                <a:hlinkClick r:id="rId2"/>
              </a:rPr>
              <a:t>Educator Resource Videos </a:t>
            </a:r>
            <a:r>
              <a:rPr lang="en-US"/>
              <a:t>page for topics including:</a:t>
            </a:r>
          </a:p>
          <a:p>
            <a:pPr lvl="1"/>
            <a:r>
              <a:rPr lang="en-US"/>
              <a:t>Accessing and maneuvering through Education Portal</a:t>
            </a:r>
          </a:p>
          <a:p>
            <a:pPr lvl="1"/>
            <a:r>
              <a:rPr lang="en-US"/>
              <a:t>Testlet Overviews</a:t>
            </a:r>
          </a:p>
          <a:p>
            <a:r>
              <a:rPr lang="en-US"/>
              <a:t>These videos are most beneficial when viewed in conjunction with the training modules.</a:t>
            </a:r>
          </a:p>
        </p:txBody>
      </p:sp>
      <p:sp>
        <p:nvSpPr>
          <p:cNvPr id="6" name="Slide Number Placeholder 5">
            <a:extLst>
              <a:ext uri="{FF2B5EF4-FFF2-40B4-BE49-F238E27FC236}">
                <a16:creationId xmlns:a16="http://schemas.microsoft.com/office/drawing/2014/main" id="{E4B90AC6-06A9-409D-B628-12E31E0C3403}"/>
              </a:ext>
            </a:extLst>
          </p:cNvPr>
          <p:cNvSpPr>
            <a:spLocks noGrp="1"/>
          </p:cNvSpPr>
          <p:nvPr>
            <p:ph type="sldNum" sz="quarter" idx="10"/>
          </p:nvPr>
        </p:nvSpPr>
        <p:spPr/>
        <p:txBody>
          <a:bodyPr/>
          <a:lstStyle/>
          <a:p>
            <a:fld id="{CD5C70A5-9411-4B11-A0DB-D49D3D849901}" type="slidenum">
              <a:rPr lang="en-US" smtClean="0"/>
              <a:pPr/>
              <a:t>38</a:t>
            </a:fld>
            <a:endParaRPr lang="en-US"/>
          </a:p>
        </p:txBody>
      </p:sp>
    </p:spTree>
    <p:extLst>
      <p:ext uri="{BB962C8B-B14F-4D97-AF65-F5344CB8AC3E}">
        <p14:creationId xmlns:p14="http://schemas.microsoft.com/office/powerpoint/2010/main" val="2119021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CB4143-19AC-4650-AB3C-BE83FCA7793B}"/>
              </a:ext>
            </a:extLst>
          </p:cNvPr>
          <p:cNvSpPr>
            <a:spLocks noGrp="1"/>
          </p:cNvSpPr>
          <p:nvPr>
            <p:ph type="title"/>
          </p:nvPr>
        </p:nvSpPr>
        <p:spPr/>
        <p:txBody>
          <a:bodyPr/>
          <a:lstStyle/>
          <a:p>
            <a:r>
              <a:rPr lang="en-US"/>
              <a:t>Professional Development and Educational Resources</a:t>
            </a:r>
          </a:p>
        </p:txBody>
      </p:sp>
      <p:sp>
        <p:nvSpPr>
          <p:cNvPr id="5" name="Slide Number Placeholder 4">
            <a:extLst>
              <a:ext uri="{FF2B5EF4-FFF2-40B4-BE49-F238E27FC236}">
                <a16:creationId xmlns:a16="http://schemas.microsoft.com/office/drawing/2014/main" id="{DF0454D2-A9FD-41CF-8EF5-6D9B5E14C307}"/>
              </a:ext>
            </a:extLst>
          </p:cNvPr>
          <p:cNvSpPr>
            <a:spLocks noGrp="1"/>
          </p:cNvSpPr>
          <p:nvPr>
            <p:ph type="sldNum" sz="quarter" idx="12"/>
          </p:nvPr>
        </p:nvSpPr>
        <p:spPr/>
        <p:txBody>
          <a:bodyPr/>
          <a:lstStyle/>
          <a:p>
            <a:fld id="{CD5C70A5-9411-4B11-A0DB-D49D3D849901}" type="slidenum">
              <a:rPr lang="en-US" smtClean="0"/>
              <a:pPr/>
              <a:t>39</a:t>
            </a:fld>
            <a:endParaRPr lang="en-US"/>
          </a:p>
        </p:txBody>
      </p:sp>
    </p:spTree>
    <p:extLst>
      <p:ext uri="{BB962C8B-B14F-4D97-AF65-F5344CB8AC3E}">
        <p14:creationId xmlns:p14="http://schemas.microsoft.com/office/powerpoint/2010/main" val="35060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EDC7-FF03-416F-9BF1-7682CD76BBEC}"/>
              </a:ext>
            </a:extLst>
          </p:cNvPr>
          <p:cNvSpPr>
            <a:spLocks noGrp="1"/>
          </p:cNvSpPr>
          <p:nvPr>
            <p:ph type="title"/>
          </p:nvPr>
        </p:nvSpPr>
        <p:spPr/>
        <p:txBody>
          <a:bodyPr>
            <a:normAutofit/>
          </a:bodyPr>
          <a:lstStyle/>
          <a:p>
            <a:r>
              <a:rPr lang="en-US"/>
              <a:t>NJ DLM General Information </a:t>
            </a:r>
          </a:p>
        </p:txBody>
      </p:sp>
      <p:sp>
        <p:nvSpPr>
          <p:cNvPr id="3" name="Slide Number Placeholder 2">
            <a:extLst>
              <a:ext uri="{FF2B5EF4-FFF2-40B4-BE49-F238E27FC236}">
                <a16:creationId xmlns:a16="http://schemas.microsoft.com/office/drawing/2014/main" id="{553BDD3F-54D4-4241-818E-10E898101C7B}"/>
              </a:ext>
            </a:extLst>
          </p:cNvPr>
          <p:cNvSpPr>
            <a:spLocks noGrp="1"/>
          </p:cNvSpPr>
          <p:nvPr>
            <p:ph type="sldNum" sz="quarter" idx="12"/>
          </p:nvPr>
        </p:nvSpPr>
        <p:spPr/>
        <p:txBody>
          <a:bodyPr/>
          <a:lstStyle/>
          <a:p>
            <a:fld id="{CD5C70A5-9411-4B11-A0DB-D49D3D849901}" type="slidenum">
              <a:rPr lang="en-US" smtClean="0"/>
              <a:pPr/>
              <a:t>4</a:t>
            </a:fld>
            <a:endParaRPr lang="en-US"/>
          </a:p>
        </p:txBody>
      </p:sp>
    </p:spTree>
    <p:extLst>
      <p:ext uri="{BB962C8B-B14F-4D97-AF65-F5344CB8AC3E}">
        <p14:creationId xmlns:p14="http://schemas.microsoft.com/office/powerpoint/2010/main" val="72926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Professional Development</a:t>
            </a:r>
          </a:p>
        </p:txBody>
      </p:sp>
      <p:sp>
        <p:nvSpPr>
          <p:cNvPr id="3" name="Content Placeholder 2"/>
          <p:cNvSpPr>
            <a:spLocks noGrp="1"/>
          </p:cNvSpPr>
          <p:nvPr>
            <p:ph type="body" sz="quarter" idx="11"/>
          </p:nvPr>
        </p:nvSpPr>
        <p:spPr/>
        <p:txBody>
          <a:bodyPr>
            <a:noAutofit/>
          </a:bodyPr>
          <a:lstStyle/>
          <a:p>
            <a:r>
              <a:rPr lang="en-US" sz="1800">
                <a:hlinkClick r:id="rId3"/>
              </a:rPr>
              <a:t>DLM Professional development modules</a:t>
            </a:r>
            <a:r>
              <a:rPr lang="en-US" sz="1800"/>
              <a:t> developed by the University of North Carolina (UNC) support the design and delivery of this instruction.</a:t>
            </a:r>
          </a:p>
          <a:p>
            <a:r>
              <a:rPr lang="en-US" sz="1800"/>
              <a:t>These modules are different from the required DLM training modules, but are highly recommended and optional.</a:t>
            </a:r>
          </a:p>
          <a:p>
            <a:r>
              <a:rPr lang="en-US" sz="1800"/>
              <a:t>The PD modules on topics related to math, writing, reading, and science instruction provide information that is useful for classrooms and school programs.</a:t>
            </a:r>
          </a:p>
          <a:p>
            <a:r>
              <a:rPr lang="en-US" sz="1800"/>
              <a:t>Topics are broad and include information about alternate pencils (writing topic), algebraic thinking, predictable chart writing, place value, etc.</a:t>
            </a:r>
          </a:p>
          <a:p>
            <a:r>
              <a:rPr lang="en-US" sz="1800"/>
              <a:t>Viewing the PD modules is encouraged and topic selection is based on a teacher’s interest in specific areas.</a:t>
            </a:r>
          </a:p>
          <a:p>
            <a:r>
              <a:rPr lang="en-US" sz="1800"/>
              <a:t>Modules can be sorted according to DLM Claim or in alphabetical order.</a:t>
            </a:r>
          </a:p>
        </p:txBody>
      </p:sp>
      <p:sp>
        <p:nvSpPr>
          <p:cNvPr id="5" name="Slide Number Placeholder 4">
            <a:extLst>
              <a:ext uri="{FF2B5EF4-FFF2-40B4-BE49-F238E27FC236}">
                <a16:creationId xmlns:a16="http://schemas.microsoft.com/office/drawing/2014/main" id="{3A5180BC-CEB1-4DB1-A18A-69A75C4A22A0}"/>
              </a:ext>
            </a:extLst>
          </p:cNvPr>
          <p:cNvSpPr>
            <a:spLocks noGrp="1"/>
          </p:cNvSpPr>
          <p:nvPr>
            <p:ph type="sldNum" sz="quarter" idx="10"/>
          </p:nvPr>
        </p:nvSpPr>
        <p:spPr/>
        <p:txBody>
          <a:bodyPr/>
          <a:lstStyle/>
          <a:p>
            <a:fld id="{CD5C70A5-9411-4B11-A0DB-D49D3D849901}" type="slidenum">
              <a:rPr lang="en-US" smtClean="0"/>
              <a:pPr/>
              <a:t>40</a:t>
            </a:fld>
            <a:endParaRPr lang="en-US"/>
          </a:p>
        </p:txBody>
      </p:sp>
    </p:spTree>
    <p:extLst>
      <p:ext uri="{BB962C8B-B14F-4D97-AF65-F5344CB8AC3E}">
        <p14:creationId xmlns:p14="http://schemas.microsoft.com/office/powerpoint/2010/main" val="408470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Obtaining PD Checklist</a:t>
            </a:r>
          </a:p>
        </p:txBody>
      </p:sp>
      <p:sp>
        <p:nvSpPr>
          <p:cNvPr id="10" name="Content Placeholder 9">
            <a:extLst>
              <a:ext uri="{FF2B5EF4-FFF2-40B4-BE49-F238E27FC236}">
                <a16:creationId xmlns:a16="http://schemas.microsoft.com/office/drawing/2014/main" id="{93C18340-394F-4EF4-A81A-4FB7069D2BB5}"/>
              </a:ext>
            </a:extLst>
          </p:cNvPr>
          <p:cNvSpPr>
            <a:spLocks noGrp="1"/>
          </p:cNvSpPr>
          <p:nvPr>
            <p:ph type="body" sz="quarter" idx="11"/>
          </p:nvPr>
        </p:nvSpPr>
        <p:spPr/>
        <p:txBody>
          <a:bodyPr>
            <a:normAutofit/>
          </a:bodyPr>
          <a:lstStyle/>
          <a:p>
            <a:r>
              <a:rPr lang="en-US"/>
              <a:t>Professional development modules are sorted by the alphabetized list or claims list.  A check list is available to download so you may track which modules you have viewed. </a:t>
            </a:r>
          </a:p>
          <a:p>
            <a:r>
              <a:rPr lang="en-US"/>
              <a:t>Access the website for the </a:t>
            </a:r>
            <a:r>
              <a:rPr lang="en-US">
                <a:hlinkClick r:id="rId2"/>
              </a:rPr>
              <a:t>DLM Professional development modules</a:t>
            </a:r>
            <a:r>
              <a:rPr lang="en-US"/>
              <a:t>.</a:t>
            </a:r>
          </a:p>
        </p:txBody>
      </p:sp>
      <p:sp>
        <p:nvSpPr>
          <p:cNvPr id="5" name="Slide Number Placeholder 4">
            <a:extLst>
              <a:ext uri="{FF2B5EF4-FFF2-40B4-BE49-F238E27FC236}">
                <a16:creationId xmlns:a16="http://schemas.microsoft.com/office/drawing/2014/main" id="{D31B7AC3-3BBE-4B5C-A615-FAF4C65F1ED0}"/>
              </a:ext>
            </a:extLst>
          </p:cNvPr>
          <p:cNvSpPr>
            <a:spLocks noGrp="1"/>
          </p:cNvSpPr>
          <p:nvPr>
            <p:ph type="sldNum" sz="quarter" idx="10"/>
          </p:nvPr>
        </p:nvSpPr>
        <p:spPr/>
        <p:txBody>
          <a:bodyPr/>
          <a:lstStyle/>
          <a:p>
            <a:fld id="{CD5C70A5-9411-4B11-A0DB-D49D3D849901}" type="slidenum">
              <a:rPr lang="en-US" smtClean="0"/>
              <a:pPr/>
              <a:t>41</a:t>
            </a:fld>
            <a:endParaRPr lang="en-US"/>
          </a:p>
        </p:txBody>
      </p:sp>
    </p:spTree>
    <p:extLst>
      <p:ext uri="{BB962C8B-B14F-4D97-AF65-F5344CB8AC3E}">
        <p14:creationId xmlns:p14="http://schemas.microsoft.com/office/powerpoint/2010/main" val="1867265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Recap of Materials</a:t>
            </a:r>
          </a:p>
        </p:txBody>
      </p:sp>
      <p:sp>
        <p:nvSpPr>
          <p:cNvPr id="3" name="Content Placeholder 2"/>
          <p:cNvSpPr>
            <a:spLocks noGrp="1"/>
          </p:cNvSpPr>
          <p:nvPr>
            <p:ph type="body" sz="quarter" idx="11"/>
          </p:nvPr>
        </p:nvSpPr>
        <p:spPr>
          <a:xfrm>
            <a:off x="171450" y="1453422"/>
            <a:ext cx="11849100" cy="4803775"/>
          </a:xfrm>
        </p:spPr>
        <p:txBody>
          <a:bodyPr vert="horz" lIns="91440" tIns="45720" rIns="91440" bIns="45720" rtlCol="0" anchor="t">
            <a:normAutofit/>
          </a:bodyPr>
          <a:lstStyle/>
          <a:p>
            <a:pPr marL="0" indent="0">
              <a:buNone/>
            </a:pPr>
            <a:r>
              <a:rPr lang="en-US" dirty="0"/>
              <a:t>Using the following </a:t>
            </a:r>
            <a:r>
              <a:rPr lang="en-US" dirty="0">
                <a:hlinkClick r:id="rId2"/>
              </a:rPr>
              <a:t>DLM resources </a:t>
            </a:r>
            <a:r>
              <a:rPr lang="en-US" dirty="0"/>
              <a:t>will help to instruct your students and prepare them for assessment:</a:t>
            </a:r>
          </a:p>
          <a:p>
            <a:r>
              <a:rPr lang="en-US" sz="2400" dirty="0">
                <a:hlinkClick r:id="rId3"/>
              </a:rPr>
              <a:t>DLM Professional development modules</a:t>
            </a:r>
            <a:endParaRPr lang="en-US" sz="2400" dirty="0"/>
          </a:p>
          <a:p>
            <a:r>
              <a:rPr lang="en-US" sz="2400" dirty="0"/>
              <a:t>Essential Elements which note the grade level and target skills  </a:t>
            </a:r>
            <a:endParaRPr lang="en-US" sz="2400" dirty="0">
              <a:cs typeface="Calibri"/>
            </a:endParaRPr>
          </a:p>
          <a:p>
            <a:r>
              <a:rPr lang="en-US" sz="2400" dirty="0"/>
              <a:t>Test Blueprints for list of tested skills</a:t>
            </a:r>
            <a:endParaRPr lang="en-US" sz="2400" dirty="0">
              <a:cs typeface="Calibri"/>
            </a:endParaRPr>
          </a:p>
        </p:txBody>
      </p:sp>
      <p:sp>
        <p:nvSpPr>
          <p:cNvPr id="6" name="Slide Number Placeholder 5">
            <a:extLst>
              <a:ext uri="{FF2B5EF4-FFF2-40B4-BE49-F238E27FC236}">
                <a16:creationId xmlns:a16="http://schemas.microsoft.com/office/drawing/2014/main" id="{00336024-E62A-4F6B-A8A2-4149B1931E4E}"/>
              </a:ext>
            </a:extLst>
          </p:cNvPr>
          <p:cNvSpPr>
            <a:spLocks noGrp="1"/>
          </p:cNvSpPr>
          <p:nvPr>
            <p:ph type="sldNum" sz="quarter" idx="10"/>
          </p:nvPr>
        </p:nvSpPr>
        <p:spPr/>
        <p:txBody>
          <a:bodyPr/>
          <a:lstStyle/>
          <a:p>
            <a:fld id="{CD5C70A5-9411-4B11-A0DB-D49D3D849901}" type="slidenum">
              <a:rPr lang="en-US" smtClean="0"/>
              <a:pPr/>
              <a:t>42</a:t>
            </a:fld>
            <a:endParaRPr lang="en-US"/>
          </a:p>
        </p:txBody>
      </p:sp>
    </p:spTree>
    <p:extLst>
      <p:ext uri="{BB962C8B-B14F-4D97-AF65-F5344CB8AC3E}">
        <p14:creationId xmlns:p14="http://schemas.microsoft.com/office/powerpoint/2010/main" val="1003331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Educator Portal Surveys and Supports</a:t>
            </a:r>
          </a:p>
        </p:txBody>
      </p:sp>
      <p:sp>
        <p:nvSpPr>
          <p:cNvPr id="2" name="Slide Number Placeholder 1">
            <a:extLst>
              <a:ext uri="{FF2B5EF4-FFF2-40B4-BE49-F238E27FC236}">
                <a16:creationId xmlns:a16="http://schemas.microsoft.com/office/drawing/2014/main" id="{56900C84-6D28-47E4-8BA8-6AAEA504EEE8}"/>
              </a:ext>
            </a:extLst>
          </p:cNvPr>
          <p:cNvSpPr>
            <a:spLocks noGrp="1"/>
          </p:cNvSpPr>
          <p:nvPr>
            <p:ph type="sldNum" sz="quarter" idx="12"/>
          </p:nvPr>
        </p:nvSpPr>
        <p:spPr/>
        <p:txBody>
          <a:bodyPr/>
          <a:lstStyle/>
          <a:p>
            <a:fld id="{CD5C70A5-9411-4B11-A0DB-D49D3D849901}" type="slidenum">
              <a:rPr lang="en-US" smtClean="0"/>
              <a:pPr/>
              <a:t>43</a:t>
            </a:fld>
            <a:endParaRPr lang="en-US"/>
          </a:p>
        </p:txBody>
      </p:sp>
    </p:spTree>
    <p:extLst>
      <p:ext uri="{BB962C8B-B14F-4D97-AF65-F5344CB8AC3E}">
        <p14:creationId xmlns:p14="http://schemas.microsoft.com/office/powerpoint/2010/main" val="97777431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Online Surveys</a:t>
            </a:r>
          </a:p>
        </p:txBody>
      </p:sp>
      <p:sp>
        <p:nvSpPr>
          <p:cNvPr id="7" name="Content Placeholder 6"/>
          <p:cNvSpPr>
            <a:spLocks noGrp="1"/>
          </p:cNvSpPr>
          <p:nvPr>
            <p:ph type="body" sz="quarter" idx="11"/>
          </p:nvPr>
        </p:nvSpPr>
        <p:spPr/>
        <p:txBody>
          <a:bodyPr>
            <a:normAutofit fontScale="85000" lnSpcReduction="20000"/>
          </a:bodyPr>
          <a:lstStyle/>
          <a:p>
            <a:r>
              <a:rPr lang="en-US" dirty="0"/>
              <a:t>During February 1 through March 18, 2024, you will need </a:t>
            </a:r>
            <a:br>
              <a:rPr lang="en-US" dirty="0"/>
            </a:br>
            <a:r>
              <a:rPr lang="en-US" dirty="0"/>
              <a:t>to complete the First Contact (FC) survey and the Personal Needs and Preferences (PNP) Profile for each student on each of your subject test rosters.</a:t>
            </a:r>
          </a:p>
          <a:p>
            <a:r>
              <a:rPr lang="en-US" dirty="0"/>
              <a:t> Please review the DLM Accessibility and Test Administration manuals in order to consider which survey responses and accessibility features to use for each student.</a:t>
            </a:r>
          </a:p>
          <a:p>
            <a:r>
              <a:rPr lang="en-US" dirty="0"/>
              <a:t>More information on the FC survey and PNP Profiles are found in the </a:t>
            </a:r>
            <a:r>
              <a:rPr lang="en-US" dirty="0">
                <a:hlinkClick r:id="rId2"/>
              </a:rPr>
              <a:t>Educator Portal User Guide</a:t>
            </a:r>
            <a:r>
              <a:rPr lang="en-US" dirty="0"/>
              <a:t>.</a:t>
            </a:r>
          </a:p>
        </p:txBody>
      </p:sp>
      <p:sp>
        <p:nvSpPr>
          <p:cNvPr id="2" name="Slide Number Placeholder 1">
            <a:extLst>
              <a:ext uri="{FF2B5EF4-FFF2-40B4-BE49-F238E27FC236}">
                <a16:creationId xmlns:a16="http://schemas.microsoft.com/office/drawing/2014/main" id="{0522FD1B-91A0-4B19-A666-A23AA76A67D5}"/>
              </a:ext>
            </a:extLst>
          </p:cNvPr>
          <p:cNvSpPr>
            <a:spLocks noGrp="1"/>
          </p:cNvSpPr>
          <p:nvPr>
            <p:ph type="sldNum" sz="quarter" idx="10"/>
          </p:nvPr>
        </p:nvSpPr>
        <p:spPr/>
        <p:txBody>
          <a:bodyPr/>
          <a:lstStyle/>
          <a:p>
            <a:fld id="{CD5C70A5-9411-4B11-A0DB-D49D3D849901}" type="slidenum">
              <a:rPr lang="en-US" smtClean="0"/>
              <a:pPr/>
              <a:t>44</a:t>
            </a:fld>
            <a:endParaRPr lang="en-US"/>
          </a:p>
        </p:txBody>
      </p:sp>
    </p:spTree>
    <p:extLst>
      <p:ext uri="{BB962C8B-B14F-4D97-AF65-F5344CB8AC3E}">
        <p14:creationId xmlns:p14="http://schemas.microsoft.com/office/powerpoint/2010/main" val="2279741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Accessibility Supports</a:t>
            </a:r>
          </a:p>
        </p:txBody>
      </p:sp>
      <p:sp>
        <p:nvSpPr>
          <p:cNvPr id="8" name="Content Placeholder 7"/>
          <p:cNvSpPr>
            <a:spLocks noGrp="1"/>
          </p:cNvSpPr>
          <p:nvPr>
            <p:ph type="body" sz="quarter" idx="11"/>
          </p:nvPr>
        </p:nvSpPr>
        <p:spPr/>
        <p:txBody>
          <a:bodyPr vert="horz" lIns="91440" tIns="45720" rIns="91440" bIns="45720" rtlCol="0" anchor="t">
            <a:normAutofit fontScale="62500" lnSpcReduction="20000"/>
          </a:bodyPr>
          <a:lstStyle/>
          <a:p>
            <a:r>
              <a:rPr lang="en-US" sz="3200" dirty="0"/>
              <a:t>DLM offers a variety of accessibility supports during assessment.</a:t>
            </a:r>
          </a:p>
          <a:p>
            <a:r>
              <a:rPr lang="en-US" sz="3200" dirty="0"/>
              <a:t>Some supports are delivered through the Kite Student Portal and are determined by responses to the First Contact (FC) and Personal Needs and Preferences (PNP) Profile.</a:t>
            </a:r>
            <a:endParaRPr lang="en-US" sz="3200" dirty="0">
              <a:cs typeface="Calibri"/>
            </a:endParaRPr>
          </a:p>
          <a:p>
            <a:pPr lvl="1"/>
            <a:r>
              <a:rPr lang="en-US" dirty="0"/>
              <a:t>Category 1 supports delivered via Kite include magnification, inverted color choice, color contrast, overlay color, and computer spoken audio.</a:t>
            </a:r>
            <a:endParaRPr lang="en-US" dirty="0">
              <a:cs typeface="Calibri"/>
            </a:endParaRPr>
          </a:p>
          <a:p>
            <a:pPr lvl="1"/>
            <a:r>
              <a:rPr lang="en-US" dirty="0"/>
              <a:t>Category 2 supports require additional tools and/or materials. These include Single-switch System/PNP Profile Enabled, Two-switch System, individualized manipulatives, etc.</a:t>
            </a:r>
            <a:endParaRPr lang="en-US" dirty="0">
              <a:cs typeface="Calibri"/>
            </a:endParaRPr>
          </a:p>
          <a:p>
            <a:pPr lvl="1"/>
            <a:r>
              <a:rPr lang="en-US" dirty="0"/>
              <a:t>Category 3 supports provided outside the system include Test Administrator read aloud, sign interpretation of text, language translation of text, etc.</a:t>
            </a:r>
            <a:endParaRPr lang="en-US" dirty="0">
              <a:cs typeface="Calibri"/>
            </a:endParaRPr>
          </a:p>
          <a:p>
            <a:pPr lvl="1"/>
            <a:r>
              <a:rPr lang="en-US" dirty="0"/>
              <a:t>Pages 21–24 of the </a:t>
            </a:r>
            <a:r>
              <a:rPr lang="en-US" dirty="0">
                <a:hlinkClick r:id="rId3"/>
              </a:rPr>
              <a:t>Accessibility Manual </a:t>
            </a:r>
            <a:r>
              <a:rPr lang="en-US" dirty="0"/>
              <a:t>provide additional details explaining the support categories. </a:t>
            </a:r>
            <a:endParaRPr lang="en-US" dirty="0">
              <a:cs typeface="Calibri"/>
            </a:endParaRPr>
          </a:p>
        </p:txBody>
      </p:sp>
      <p:sp>
        <p:nvSpPr>
          <p:cNvPr id="2" name="Slide Number Placeholder 1">
            <a:extLst>
              <a:ext uri="{FF2B5EF4-FFF2-40B4-BE49-F238E27FC236}">
                <a16:creationId xmlns:a16="http://schemas.microsoft.com/office/drawing/2014/main" id="{A5AEC7F5-B54A-45F9-949A-0206EB45B0A7}"/>
              </a:ext>
            </a:extLst>
          </p:cNvPr>
          <p:cNvSpPr>
            <a:spLocks noGrp="1"/>
          </p:cNvSpPr>
          <p:nvPr>
            <p:ph type="sldNum" sz="quarter" idx="10"/>
          </p:nvPr>
        </p:nvSpPr>
        <p:spPr/>
        <p:txBody>
          <a:bodyPr/>
          <a:lstStyle/>
          <a:p>
            <a:fld id="{CD5C70A5-9411-4B11-A0DB-D49D3D849901}" type="slidenum">
              <a:rPr lang="en-US" smtClean="0"/>
              <a:pPr/>
              <a:t>45</a:t>
            </a:fld>
            <a:endParaRPr lang="en-US"/>
          </a:p>
        </p:txBody>
      </p:sp>
    </p:spTree>
    <p:extLst>
      <p:ext uri="{BB962C8B-B14F-4D97-AF65-F5344CB8AC3E}">
        <p14:creationId xmlns:p14="http://schemas.microsoft.com/office/powerpoint/2010/main" val="39029688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A7C09C-45FC-40C0-A87E-536C0B01B053}"/>
              </a:ext>
            </a:extLst>
          </p:cNvPr>
          <p:cNvSpPr>
            <a:spLocks noGrp="1"/>
          </p:cNvSpPr>
          <p:nvPr>
            <p:ph type="title"/>
          </p:nvPr>
        </p:nvSpPr>
        <p:spPr/>
        <p:txBody>
          <a:bodyPr/>
          <a:lstStyle/>
          <a:p>
            <a:r>
              <a:rPr lang="en-US"/>
              <a:t>DLM Practice Testlets</a:t>
            </a:r>
          </a:p>
        </p:txBody>
      </p:sp>
      <p:sp>
        <p:nvSpPr>
          <p:cNvPr id="5" name="Slide Number Placeholder 4">
            <a:extLst>
              <a:ext uri="{FF2B5EF4-FFF2-40B4-BE49-F238E27FC236}">
                <a16:creationId xmlns:a16="http://schemas.microsoft.com/office/drawing/2014/main" id="{7E44BA6C-48B9-47D7-A133-7248DB47413D}"/>
              </a:ext>
            </a:extLst>
          </p:cNvPr>
          <p:cNvSpPr>
            <a:spLocks noGrp="1"/>
          </p:cNvSpPr>
          <p:nvPr>
            <p:ph type="sldNum" sz="quarter" idx="12"/>
          </p:nvPr>
        </p:nvSpPr>
        <p:spPr/>
        <p:txBody>
          <a:bodyPr/>
          <a:lstStyle/>
          <a:p>
            <a:fld id="{CD5C70A5-9411-4B11-A0DB-D49D3D849901}" type="slidenum">
              <a:rPr lang="en-US" smtClean="0"/>
              <a:pPr/>
              <a:t>46</a:t>
            </a:fld>
            <a:endParaRPr lang="en-US"/>
          </a:p>
        </p:txBody>
      </p:sp>
    </p:spTree>
    <p:extLst>
      <p:ext uri="{BB962C8B-B14F-4D97-AF65-F5344CB8AC3E}">
        <p14:creationId xmlns:p14="http://schemas.microsoft.com/office/powerpoint/2010/main" val="3685110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Practice Testlets</a:t>
            </a:r>
          </a:p>
        </p:txBody>
      </p:sp>
      <p:sp>
        <p:nvSpPr>
          <p:cNvPr id="5" name="Content Placeholder 4"/>
          <p:cNvSpPr>
            <a:spLocks noGrp="1"/>
          </p:cNvSpPr>
          <p:nvPr>
            <p:ph type="body" sz="quarter" idx="11"/>
          </p:nvPr>
        </p:nvSpPr>
        <p:spPr/>
        <p:txBody>
          <a:bodyPr vert="horz" lIns="91440" tIns="45720" rIns="91440" bIns="45720" rtlCol="0" anchor="t">
            <a:normAutofit fontScale="85000" lnSpcReduction="20000"/>
          </a:bodyPr>
          <a:lstStyle/>
          <a:p>
            <a:r>
              <a:rPr lang="en-US" sz="3000" dirty="0"/>
              <a:t>Practice </a:t>
            </a:r>
            <a:r>
              <a:rPr lang="en-US" sz="3000" dirty="0" err="1"/>
              <a:t>testlets</a:t>
            </a:r>
            <a:r>
              <a:rPr lang="en-US" sz="3000" dirty="0"/>
              <a:t> are available in DLM Kite Student Portal and should be administered to students prior to March 2024.  </a:t>
            </a:r>
          </a:p>
          <a:p>
            <a:r>
              <a:rPr lang="en-US" sz="3000" dirty="0"/>
              <a:t>Practice </a:t>
            </a:r>
            <a:r>
              <a:rPr lang="en-US" sz="3000" dirty="0" err="1"/>
              <a:t>testlets</a:t>
            </a:r>
            <a:r>
              <a:rPr lang="en-US" sz="3000" dirty="0"/>
              <a:t> relate to some accessibility features the student may use. Select the practice </a:t>
            </a:r>
            <a:r>
              <a:rPr lang="en-US" sz="3000" dirty="0" err="1"/>
              <a:t>testlets</a:t>
            </a:r>
            <a:r>
              <a:rPr lang="en-US" sz="3000" dirty="0"/>
              <a:t> (“demos”) based on the PNP features.</a:t>
            </a:r>
          </a:p>
          <a:p>
            <a:r>
              <a:rPr lang="en-US" dirty="0"/>
              <a:t>The purpose of using the practice items is to give the student experience with the online test experience prior to answering live test questions.</a:t>
            </a:r>
          </a:p>
          <a:p>
            <a:pPr lvl="1"/>
            <a:r>
              <a:rPr lang="en-US" sz="2600" dirty="0"/>
              <a:t>This allows the student and teacher to be aware of the computer features, and helps to determine whether the student or teacher would “drive” (use the computer mouse) during testing.</a:t>
            </a:r>
          </a:p>
        </p:txBody>
      </p:sp>
      <p:sp>
        <p:nvSpPr>
          <p:cNvPr id="2" name="Slide Number Placeholder 1">
            <a:extLst>
              <a:ext uri="{FF2B5EF4-FFF2-40B4-BE49-F238E27FC236}">
                <a16:creationId xmlns:a16="http://schemas.microsoft.com/office/drawing/2014/main" id="{EACF34D3-47D6-484F-A074-97DF55E299F9}"/>
              </a:ext>
            </a:extLst>
          </p:cNvPr>
          <p:cNvSpPr>
            <a:spLocks noGrp="1"/>
          </p:cNvSpPr>
          <p:nvPr>
            <p:ph type="sldNum" sz="quarter" idx="10"/>
          </p:nvPr>
        </p:nvSpPr>
        <p:spPr/>
        <p:txBody>
          <a:bodyPr/>
          <a:lstStyle/>
          <a:p>
            <a:fld id="{CD5C70A5-9411-4B11-A0DB-D49D3D849901}" type="slidenum">
              <a:rPr lang="en-US" smtClean="0"/>
              <a:pPr/>
              <a:t>47</a:t>
            </a:fld>
            <a:endParaRPr lang="en-US"/>
          </a:p>
        </p:txBody>
      </p:sp>
    </p:spTree>
    <p:extLst>
      <p:ext uri="{BB962C8B-B14F-4D97-AF65-F5344CB8AC3E}">
        <p14:creationId xmlns:p14="http://schemas.microsoft.com/office/powerpoint/2010/main" val="29972997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Practice Testlet Access</a:t>
            </a:r>
          </a:p>
        </p:txBody>
      </p:sp>
      <p:sp>
        <p:nvSpPr>
          <p:cNvPr id="2" name="Text Placeholder 1">
            <a:extLst>
              <a:ext uri="{FF2B5EF4-FFF2-40B4-BE49-F238E27FC236}">
                <a16:creationId xmlns:a16="http://schemas.microsoft.com/office/drawing/2014/main" id="{43C058F8-EDDC-434F-B172-A6EF79688A72}"/>
              </a:ext>
            </a:extLst>
          </p:cNvPr>
          <p:cNvSpPr>
            <a:spLocks noGrp="1"/>
          </p:cNvSpPr>
          <p:nvPr>
            <p:ph type="body" sz="quarter" idx="11"/>
          </p:nvPr>
        </p:nvSpPr>
        <p:spPr>
          <a:xfrm>
            <a:off x="1840114" y="1781175"/>
            <a:ext cx="4078086" cy="2232025"/>
          </a:xfrm>
        </p:spPr>
        <p:txBody>
          <a:bodyPr rIns="91440">
            <a:normAutofit lnSpcReduction="10000"/>
          </a:bodyPr>
          <a:lstStyle/>
          <a:p>
            <a:pPr marL="0" indent="0">
              <a:buNone/>
            </a:pPr>
            <a:r>
              <a:rPr lang="en-US" sz="2000" dirty="0"/>
              <a:t>Refer to the Test Administration manual along with pages 1 and 2 of the </a:t>
            </a:r>
            <a:r>
              <a:rPr lang="en-US" sz="2000" dirty="0">
                <a:hlinkClick r:id="rId3"/>
              </a:rPr>
              <a:t>Guide to Practice Activities &amp; Released </a:t>
            </a:r>
            <a:r>
              <a:rPr lang="en-US" sz="2000" dirty="0" err="1">
                <a:hlinkClick r:id="rId3"/>
              </a:rPr>
              <a:t>Testlets</a:t>
            </a:r>
            <a:r>
              <a:rPr lang="en-US" sz="2000" dirty="0">
                <a:hlinkClick r:id="rId3"/>
              </a:rPr>
              <a:t> </a:t>
            </a:r>
            <a:r>
              <a:rPr lang="en-US" sz="2000" dirty="0"/>
              <a:t>Year-End model for information on accessing practice </a:t>
            </a:r>
            <a:r>
              <a:rPr lang="en-US" sz="2000" dirty="0" err="1"/>
              <a:t>testlets</a:t>
            </a:r>
            <a:r>
              <a:rPr lang="en-US" sz="2000" dirty="0"/>
              <a:t>.</a:t>
            </a:r>
          </a:p>
          <a:p>
            <a:pPr marL="0" indent="0">
              <a:buNone/>
            </a:pPr>
            <a:endParaRPr lang="en-US" dirty="0"/>
          </a:p>
        </p:txBody>
      </p:sp>
      <p:sp>
        <p:nvSpPr>
          <p:cNvPr id="3" name="Text Placeholder 2">
            <a:extLst>
              <a:ext uri="{FF2B5EF4-FFF2-40B4-BE49-F238E27FC236}">
                <a16:creationId xmlns:a16="http://schemas.microsoft.com/office/drawing/2014/main" id="{EBD073BA-D175-4A99-8998-7ED078FC1852}"/>
              </a:ext>
            </a:extLst>
          </p:cNvPr>
          <p:cNvSpPr>
            <a:spLocks noGrp="1"/>
          </p:cNvSpPr>
          <p:nvPr>
            <p:ph type="body" sz="quarter" idx="12"/>
          </p:nvPr>
        </p:nvSpPr>
        <p:spPr>
          <a:xfrm>
            <a:off x="7258487" y="1781175"/>
            <a:ext cx="4336613" cy="1114425"/>
          </a:xfrm>
        </p:spPr>
        <p:txBody>
          <a:bodyPr rIns="91440">
            <a:noAutofit/>
          </a:bodyPr>
          <a:lstStyle/>
          <a:p>
            <a:pPr marL="0" indent="0">
              <a:buNone/>
            </a:pPr>
            <a:r>
              <a:rPr lang="en-US" sz="1800" dirty="0"/>
              <a:t>Personalized practice </a:t>
            </a:r>
            <a:r>
              <a:rPr lang="en-US" sz="1800" dirty="0" err="1"/>
              <a:t>testlets</a:t>
            </a:r>
            <a:r>
              <a:rPr lang="en-US" sz="1800" dirty="0"/>
              <a:t> are not available in the DLM system. The practice test button seen on screen after logging in to a student’s account does not function. </a:t>
            </a:r>
          </a:p>
        </p:txBody>
      </p:sp>
      <p:sp>
        <p:nvSpPr>
          <p:cNvPr id="7" name="Text Placeholder 6">
            <a:extLst>
              <a:ext uri="{FF2B5EF4-FFF2-40B4-BE49-F238E27FC236}">
                <a16:creationId xmlns:a16="http://schemas.microsoft.com/office/drawing/2014/main" id="{5C3EBD5F-8DBC-45C4-AE5F-13EAF5338B29}"/>
              </a:ext>
            </a:extLst>
          </p:cNvPr>
          <p:cNvSpPr>
            <a:spLocks noGrp="1"/>
          </p:cNvSpPr>
          <p:nvPr>
            <p:ph type="body" sz="quarter" idx="13"/>
          </p:nvPr>
        </p:nvSpPr>
        <p:spPr/>
        <p:txBody>
          <a:bodyPr rIns="91440">
            <a:normAutofit/>
          </a:bodyPr>
          <a:lstStyle/>
          <a:p>
            <a:pPr marL="0" indent="0">
              <a:buNone/>
            </a:pPr>
            <a:r>
              <a:rPr lang="en-US" sz="1800" dirty="0"/>
              <a:t>Practice </a:t>
            </a:r>
            <a:r>
              <a:rPr lang="en-US" sz="1800" dirty="0" err="1"/>
              <a:t>testlets</a:t>
            </a:r>
            <a:r>
              <a:rPr lang="en-US" sz="1800" dirty="0"/>
              <a:t> login ID always start with “demo” for the login info.</a:t>
            </a:r>
          </a:p>
        </p:txBody>
      </p:sp>
      <p:sp>
        <p:nvSpPr>
          <p:cNvPr id="8" name="Text Placeholder 7">
            <a:extLst>
              <a:ext uri="{FF2B5EF4-FFF2-40B4-BE49-F238E27FC236}">
                <a16:creationId xmlns:a16="http://schemas.microsoft.com/office/drawing/2014/main" id="{101A9C42-EE86-4BA6-9598-083E50A11E6D}"/>
              </a:ext>
            </a:extLst>
          </p:cNvPr>
          <p:cNvSpPr>
            <a:spLocks noGrp="1"/>
          </p:cNvSpPr>
          <p:nvPr>
            <p:ph type="body" sz="quarter" idx="14"/>
          </p:nvPr>
        </p:nvSpPr>
        <p:spPr/>
        <p:txBody>
          <a:bodyPr rIns="91440">
            <a:noAutofit/>
          </a:bodyPr>
          <a:lstStyle/>
          <a:p>
            <a:pPr marL="0" indent="0">
              <a:buNone/>
            </a:pPr>
            <a:r>
              <a:rPr lang="en-US" sz="1800" b="1" dirty="0"/>
              <a:t>Do not </a:t>
            </a:r>
            <a:r>
              <a:rPr lang="en-US" sz="1800" dirty="0"/>
              <a:t>use the student’s login ID and password when looking for practice tests.</a:t>
            </a:r>
          </a:p>
        </p:txBody>
      </p:sp>
      <p:sp>
        <p:nvSpPr>
          <p:cNvPr id="6" name="Slide Number Placeholder 5">
            <a:extLst>
              <a:ext uri="{FF2B5EF4-FFF2-40B4-BE49-F238E27FC236}">
                <a16:creationId xmlns:a16="http://schemas.microsoft.com/office/drawing/2014/main" id="{D36CCA86-FF5C-44C5-84CC-A162E327B0F0}"/>
              </a:ext>
            </a:extLst>
          </p:cNvPr>
          <p:cNvSpPr>
            <a:spLocks noGrp="1"/>
          </p:cNvSpPr>
          <p:nvPr>
            <p:ph type="sldNum" sz="quarter" idx="10"/>
          </p:nvPr>
        </p:nvSpPr>
        <p:spPr/>
        <p:txBody>
          <a:bodyPr>
            <a:normAutofit/>
          </a:bodyPr>
          <a:lstStyle/>
          <a:p>
            <a:pPr>
              <a:spcAft>
                <a:spcPts val="600"/>
              </a:spcAft>
            </a:pPr>
            <a:fld id="{CD5C70A5-9411-4B11-A0DB-D49D3D849901}" type="slidenum">
              <a:rPr lang="en-US" smtClean="0"/>
              <a:pPr>
                <a:spcAft>
                  <a:spcPts val="600"/>
                </a:spcAft>
              </a:pPr>
              <a:t>48</a:t>
            </a:fld>
            <a:endParaRPr lang="en-US"/>
          </a:p>
        </p:txBody>
      </p:sp>
    </p:spTree>
    <p:extLst>
      <p:ext uri="{BB962C8B-B14F-4D97-AF65-F5344CB8AC3E}">
        <p14:creationId xmlns:p14="http://schemas.microsoft.com/office/powerpoint/2010/main" val="349020982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Engagement Activities</a:t>
            </a:r>
          </a:p>
        </p:txBody>
      </p:sp>
      <p:sp>
        <p:nvSpPr>
          <p:cNvPr id="3" name="Content Placeholder 2"/>
          <p:cNvSpPr>
            <a:spLocks noGrp="1"/>
          </p:cNvSpPr>
          <p:nvPr>
            <p:ph type="body" sz="quarter" idx="11"/>
          </p:nvPr>
        </p:nvSpPr>
        <p:spPr/>
        <p:txBody>
          <a:bodyPr>
            <a:normAutofit fontScale="77500" lnSpcReduction="20000"/>
          </a:bodyPr>
          <a:lstStyle/>
          <a:p>
            <a:r>
              <a:rPr lang="en-US"/>
              <a:t>DLM engagement activities are included in each testlet.</a:t>
            </a:r>
          </a:p>
          <a:p>
            <a:r>
              <a:rPr lang="en-US"/>
              <a:t>The engagement activities are meant to give the student a context for the questions, taps and activates prior knowledge and experience, and/or introduces the concept(s) to be addressed.</a:t>
            </a:r>
          </a:p>
          <a:p>
            <a:r>
              <a:rPr lang="en-US"/>
              <a:t>The engagement activities do not require a student response to a DLM test question.</a:t>
            </a:r>
          </a:p>
          <a:p>
            <a:r>
              <a:rPr lang="en-US"/>
              <a:t>The test administrator will engage the student in the activity and may ask</a:t>
            </a:r>
            <a:r>
              <a:rPr lang="en-US" b="1"/>
              <a:t> factual questions</a:t>
            </a:r>
            <a:r>
              <a:rPr lang="en-US"/>
              <a:t> without leading the student to answers. </a:t>
            </a:r>
          </a:p>
        </p:txBody>
      </p:sp>
      <p:sp>
        <p:nvSpPr>
          <p:cNvPr id="6" name="Slide Number Placeholder 5">
            <a:extLst>
              <a:ext uri="{FF2B5EF4-FFF2-40B4-BE49-F238E27FC236}">
                <a16:creationId xmlns:a16="http://schemas.microsoft.com/office/drawing/2014/main" id="{94156BB1-A36C-471C-AB7F-A50EFA549CEB}"/>
              </a:ext>
            </a:extLst>
          </p:cNvPr>
          <p:cNvSpPr>
            <a:spLocks noGrp="1"/>
          </p:cNvSpPr>
          <p:nvPr>
            <p:ph type="sldNum" sz="quarter" idx="10"/>
          </p:nvPr>
        </p:nvSpPr>
        <p:spPr/>
        <p:txBody>
          <a:bodyPr/>
          <a:lstStyle/>
          <a:p>
            <a:fld id="{CD5C70A5-9411-4B11-A0DB-D49D3D849901}" type="slidenum">
              <a:rPr lang="en-US" smtClean="0"/>
              <a:pPr/>
              <a:t>49</a:t>
            </a:fld>
            <a:endParaRPr lang="en-US"/>
          </a:p>
        </p:txBody>
      </p:sp>
    </p:spTree>
    <p:extLst>
      <p:ext uri="{BB962C8B-B14F-4D97-AF65-F5344CB8AC3E}">
        <p14:creationId xmlns:p14="http://schemas.microsoft.com/office/powerpoint/2010/main" val="2811656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a:bodyPr>
          <a:lstStyle/>
          <a:p>
            <a:pPr eaLnBrk="1" hangingPunct="1">
              <a:defRPr/>
            </a:pPr>
            <a:r>
              <a:rPr lang="en-US" sz="4000"/>
              <a:t>Participation Criteria Guidelines</a:t>
            </a:r>
          </a:p>
        </p:txBody>
      </p:sp>
      <p:sp>
        <p:nvSpPr>
          <p:cNvPr id="11267" name="Rectangle 3"/>
          <p:cNvSpPr>
            <a:spLocks noGrp="1" noChangeArrowheads="1"/>
          </p:cNvSpPr>
          <p:nvPr>
            <p:ph type="body" sz="quarter" idx="11"/>
          </p:nvPr>
        </p:nvSpPr>
        <p:spPr/>
        <p:txBody>
          <a:bodyPr vert="horz" lIns="91440" tIns="45720" rIns="91440" bIns="45720" rtlCol="0" anchor="t">
            <a:normAutofit/>
          </a:bodyPr>
          <a:lstStyle/>
          <a:p>
            <a:r>
              <a:rPr lang="en-US" dirty="0"/>
              <a:t>Students with the most significant intellectual disabilities are the only students eligible to take the New Jersey Dynamic Learning Maps (DLM) alternate assessment.</a:t>
            </a:r>
          </a:p>
          <a:p>
            <a:r>
              <a:rPr lang="en-US" dirty="0"/>
              <a:t>IEP teams must use the </a:t>
            </a:r>
            <a:r>
              <a:rPr lang="en-US" b="1" dirty="0">
                <a:hlinkClick r:id="rId3"/>
              </a:rPr>
              <a:t>NJ DLM Participation Criteria Guidelines</a:t>
            </a:r>
            <a:r>
              <a:rPr lang="en-US" dirty="0">
                <a:hlinkClick r:id="rId3"/>
              </a:rPr>
              <a:t> </a:t>
            </a:r>
            <a:r>
              <a:rPr lang="en-US" dirty="0"/>
              <a:t>to make this determination.</a:t>
            </a:r>
            <a:endParaRPr lang="en-US" dirty="0">
              <a:cs typeface="Calibri"/>
            </a:endParaRPr>
          </a:p>
        </p:txBody>
      </p:sp>
      <p:sp>
        <p:nvSpPr>
          <p:cNvPr id="3" name="Slide Number Placeholder 2">
            <a:extLst>
              <a:ext uri="{FF2B5EF4-FFF2-40B4-BE49-F238E27FC236}">
                <a16:creationId xmlns:a16="http://schemas.microsoft.com/office/drawing/2014/main" id="{E8F30881-EDC0-4EFD-AB0C-937B96371ADC}"/>
              </a:ext>
            </a:extLst>
          </p:cNvPr>
          <p:cNvSpPr>
            <a:spLocks noGrp="1"/>
          </p:cNvSpPr>
          <p:nvPr>
            <p:ph type="sldNum" sz="quarter" idx="10"/>
          </p:nvPr>
        </p:nvSpPr>
        <p:spPr/>
        <p:txBody>
          <a:bodyPr/>
          <a:lstStyle/>
          <a:p>
            <a:fld id="{CD5C70A5-9411-4B11-A0DB-D49D3D849901}" type="slidenum">
              <a:rPr lang="en-US" smtClean="0"/>
              <a:pPr/>
              <a:t>5</a:t>
            </a:fld>
            <a:endParaRPr lang="en-US"/>
          </a:p>
        </p:txBody>
      </p:sp>
    </p:spTree>
    <p:extLst>
      <p:ext uri="{BB962C8B-B14F-4D97-AF65-F5344CB8AC3E}">
        <p14:creationId xmlns:p14="http://schemas.microsoft.com/office/powerpoint/2010/main" val="265625774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53784C-D3A6-4EAD-A667-AFD8DCAAB141}"/>
              </a:ext>
            </a:extLst>
          </p:cNvPr>
          <p:cNvSpPr>
            <a:spLocks noGrp="1"/>
          </p:cNvSpPr>
          <p:nvPr>
            <p:ph type="title"/>
          </p:nvPr>
        </p:nvSpPr>
        <p:spPr/>
        <p:txBody>
          <a:bodyPr>
            <a:normAutofit/>
          </a:bodyPr>
          <a:lstStyle/>
          <a:p>
            <a:pPr marL="0" indent="0">
              <a:lnSpc>
                <a:spcPct val="100000"/>
              </a:lnSpc>
            </a:pPr>
            <a:r>
              <a:rPr lang="en-US"/>
              <a:t>Test Administrators Manuals and Resources</a:t>
            </a:r>
          </a:p>
        </p:txBody>
      </p:sp>
      <p:sp>
        <p:nvSpPr>
          <p:cNvPr id="5" name="Slide Number Placeholder 4">
            <a:extLst>
              <a:ext uri="{FF2B5EF4-FFF2-40B4-BE49-F238E27FC236}">
                <a16:creationId xmlns:a16="http://schemas.microsoft.com/office/drawing/2014/main" id="{0D716792-22B0-4894-9FAC-FF645159AAFA}"/>
              </a:ext>
            </a:extLst>
          </p:cNvPr>
          <p:cNvSpPr>
            <a:spLocks noGrp="1"/>
          </p:cNvSpPr>
          <p:nvPr>
            <p:ph type="sldNum" sz="quarter" idx="12"/>
          </p:nvPr>
        </p:nvSpPr>
        <p:spPr/>
        <p:txBody>
          <a:bodyPr/>
          <a:lstStyle/>
          <a:p>
            <a:fld id="{CD5C70A5-9411-4B11-A0DB-D49D3D849901}" type="slidenum">
              <a:rPr lang="en-US" smtClean="0"/>
              <a:pPr/>
              <a:t>50</a:t>
            </a:fld>
            <a:endParaRPr lang="en-US"/>
          </a:p>
        </p:txBody>
      </p:sp>
    </p:spTree>
    <p:extLst>
      <p:ext uri="{BB962C8B-B14F-4D97-AF65-F5344CB8AC3E}">
        <p14:creationId xmlns:p14="http://schemas.microsoft.com/office/powerpoint/2010/main" val="1967525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DLM Materials for Review</a:t>
            </a:r>
          </a:p>
        </p:txBody>
      </p:sp>
      <p:sp>
        <p:nvSpPr>
          <p:cNvPr id="3" name="Content Placeholder 2"/>
          <p:cNvSpPr>
            <a:spLocks noGrp="1"/>
          </p:cNvSpPr>
          <p:nvPr>
            <p:ph type="body" sz="quarter" idx="11"/>
          </p:nvPr>
        </p:nvSpPr>
        <p:spPr/>
        <p:txBody>
          <a:bodyPr>
            <a:normAutofit/>
          </a:bodyPr>
          <a:lstStyle/>
          <a:p>
            <a:pPr marL="0" indent="0">
              <a:buNone/>
            </a:pPr>
            <a:r>
              <a:rPr lang="en-US" dirty="0"/>
              <a:t>The </a:t>
            </a:r>
            <a:r>
              <a:rPr lang="en-US" dirty="0">
                <a:hlinkClick r:id="rId3"/>
              </a:rPr>
              <a:t>NJ DLM webpage </a:t>
            </a:r>
            <a:r>
              <a:rPr lang="en-US" dirty="0"/>
              <a:t>currently contains updated manuals and information </a:t>
            </a:r>
            <a:r>
              <a:rPr lang="en-US" i="1" dirty="0"/>
              <a:t>as well as some files that are not yet updated</a:t>
            </a:r>
            <a:r>
              <a:rPr lang="en-US" dirty="0"/>
              <a:t>.</a:t>
            </a:r>
          </a:p>
          <a:p>
            <a:r>
              <a:rPr lang="en-US" sz="2800" dirty="0"/>
              <a:t>As DLM or NJ revises the documents you will see a note to the right of the title with the date of the update.</a:t>
            </a:r>
          </a:p>
          <a:p>
            <a:r>
              <a:rPr lang="en-US" sz="2800" dirty="0"/>
              <a:t>Please make sure you access only current materials, and if necessary, wait to download some documents until you see the new version indication.</a:t>
            </a:r>
          </a:p>
        </p:txBody>
      </p:sp>
      <p:sp>
        <p:nvSpPr>
          <p:cNvPr id="4" name="Slide Number Placeholder 3">
            <a:extLst>
              <a:ext uri="{FF2B5EF4-FFF2-40B4-BE49-F238E27FC236}">
                <a16:creationId xmlns:a16="http://schemas.microsoft.com/office/drawing/2014/main" id="{9CE9B68E-E574-4EC3-97B8-A310F9E4AB3B}"/>
              </a:ext>
            </a:extLst>
          </p:cNvPr>
          <p:cNvSpPr>
            <a:spLocks noGrp="1"/>
          </p:cNvSpPr>
          <p:nvPr>
            <p:ph type="sldNum" sz="quarter" idx="10"/>
          </p:nvPr>
        </p:nvSpPr>
        <p:spPr/>
        <p:txBody>
          <a:bodyPr/>
          <a:lstStyle/>
          <a:p>
            <a:fld id="{CD5C70A5-9411-4B11-A0DB-D49D3D849901}"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C1CC-51A0-4348-9B77-88D2E7C12A13}"/>
              </a:ext>
            </a:extLst>
          </p:cNvPr>
          <p:cNvSpPr>
            <a:spLocks noGrp="1"/>
          </p:cNvSpPr>
          <p:nvPr>
            <p:ph type="title"/>
          </p:nvPr>
        </p:nvSpPr>
        <p:spPr/>
        <p:txBody>
          <a:bodyPr/>
          <a:lstStyle/>
          <a:p>
            <a:pPr algn="ctr"/>
            <a:r>
              <a:rPr lang="en-US">
                <a:cs typeface="Calibri Light" panose="020F0302020204030204" pitchFamily="34" charset="0"/>
              </a:rPr>
              <a:t>Kite Suite</a:t>
            </a:r>
          </a:p>
        </p:txBody>
      </p:sp>
      <p:sp>
        <p:nvSpPr>
          <p:cNvPr id="3" name="Content Placeholder 2">
            <a:extLst>
              <a:ext uri="{FF2B5EF4-FFF2-40B4-BE49-F238E27FC236}">
                <a16:creationId xmlns:a16="http://schemas.microsoft.com/office/drawing/2014/main" id="{90637C83-CBBA-4664-8717-CFC9714C2D61}"/>
              </a:ext>
            </a:extLst>
          </p:cNvPr>
          <p:cNvSpPr>
            <a:spLocks noGrp="1"/>
          </p:cNvSpPr>
          <p:nvPr>
            <p:ph sz="half" idx="1"/>
          </p:nvPr>
        </p:nvSpPr>
        <p:spPr/>
        <p:txBody>
          <a:bodyPr>
            <a:normAutofit/>
          </a:bodyPr>
          <a:lstStyle/>
          <a:p>
            <a:pPr marL="0" indent="0">
              <a:lnSpc>
                <a:spcPct val="100000"/>
              </a:lnSpc>
              <a:buNone/>
            </a:pPr>
            <a:r>
              <a:rPr lang="en-US" sz="2400" b="1" dirty="0"/>
              <a:t>“Kite Student Portal is for Kids”</a:t>
            </a:r>
            <a:endParaRPr lang="en-US" sz="2400" dirty="0"/>
          </a:p>
          <a:p>
            <a:pPr lvl="0">
              <a:lnSpc>
                <a:spcPct val="100000"/>
              </a:lnSpc>
            </a:pPr>
            <a:r>
              <a:rPr lang="en-US" sz="2400" dirty="0"/>
              <a:t>Access student operational </a:t>
            </a:r>
            <a:r>
              <a:rPr lang="en-US" sz="2400" dirty="0" err="1"/>
              <a:t>testlets</a:t>
            </a:r>
            <a:r>
              <a:rPr lang="en-US" sz="2400" dirty="0"/>
              <a:t> </a:t>
            </a:r>
          </a:p>
          <a:p>
            <a:pPr lvl="0">
              <a:lnSpc>
                <a:spcPct val="100000"/>
              </a:lnSpc>
            </a:pPr>
            <a:r>
              <a:rPr lang="en-US" sz="2400" dirty="0"/>
              <a:t>Practice </a:t>
            </a:r>
            <a:r>
              <a:rPr lang="en-US" sz="2400" dirty="0" err="1"/>
              <a:t>testlets</a:t>
            </a:r>
            <a:r>
              <a:rPr lang="en-US" sz="2400" dirty="0"/>
              <a:t> (e.g., </a:t>
            </a:r>
            <a:r>
              <a:rPr lang="en-US" sz="2400" dirty="0" err="1"/>
              <a:t>demo.lisa</a:t>
            </a:r>
            <a:r>
              <a:rPr lang="en-US" sz="2400" dirty="0"/>
              <a:t>)</a:t>
            </a:r>
          </a:p>
          <a:p>
            <a:pPr lvl="0">
              <a:lnSpc>
                <a:spcPct val="100000"/>
              </a:lnSpc>
            </a:pPr>
            <a:r>
              <a:rPr lang="en-US" sz="2400" dirty="0"/>
              <a:t>Utilize student usernames and passwords</a:t>
            </a:r>
          </a:p>
        </p:txBody>
      </p:sp>
      <p:sp>
        <p:nvSpPr>
          <p:cNvPr id="4" name="Content Placeholder 3">
            <a:extLst>
              <a:ext uri="{FF2B5EF4-FFF2-40B4-BE49-F238E27FC236}">
                <a16:creationId xmlns:a16="http://schemas.microsoft.com/office/drawing/2014/main" id="{E7D5E6B5-F6DD-453C-A3D8-B19474A601DC}"/>
              </a:ext>
            </a:extLst>
          </p:cNvPr>
          <p:cNvSpPr>
            <a:spLocks noGrp="1"/>
          </p:cNvSpPr>
          <p:nvPr>
            <p:ph sz="half" idx="13"/>
          </p:nvPr>
        </p:nvSpPr>
        <p:spPr/>
        <p:txBody>
          <a:bodyPr>
            <a:normAutofit fontScale="92500"/>
          </a:bodyPr>
          <a:lstStyle/>
          <a:p>
            <a:pPr marL="0" indent="0">
              <a:buNone/>
            </a:pPr>
            <a:r>
              <a:rPr lang="en-US" sz="2400" b="1" dirty="0"/>
              <a:t>“Kite Educator Portal is for Educators”</a:t>
            </a:r>
            <a:r>
              <a:rPr lang="en-US" sz="2400" dirty="0"/>
              <a:t> </a:t>
            </a:r>
          </a:p>
          <a:p>
            <a:r>
              <a:rPr lang="en-US" sz="2400" dirty="0"/>
              <a:t>Utilize teacher username and password</a:t>
            </a:r>
          </a:p>
          <a:p>
            <a:r>
              <a:rPr lang="en-US" sz="2400" dirty="0"/>
              <a:t>Access student rosters</a:t>
            </a:r>
          </a:p>
          <a:p>
            <a:r>
              <a:rPr lang="en-US" sz="2400" dirty="0"/>
              <a:t>FC and PNP surveys</a:t>
            </a:r>
          </a:p>
          <a:p>
            <a:r>
              <a:rPr lang="en-US" sz="2400" dirty="0"/>
              <a:t>TIPs page</a:t>
            </a:r>
          </a:p>
          <a:p>
            <a:r>
              <a:rPr lang="en-US" sz="2400" dirty="0"/>
              <a:t>Retrieval of student usernames and passwords</a:t>
            </a:r>
          </a:p>
        </p:txBody>
      </p:sp>
      <p:sp>
        <p:nvSpPr>
          <p:cNvPr id="5" name="Slide Number Placeholder 4">
            <a:extLst>
              <a:ext uri="{FF2B5EF4-FFF2-40B4-BE49-F238E27FC236}">
                <a16:creationId xmlns:a16="http://schemas.microsoft.com/office/drawing/2014/main" id="{1F0DDB4C-002A-4EE6-8A31-5C59B48DAF68}"/>
              </a:ext>
            </a:extLst>
          </p:cNvPr>
          <p:cNvSpPr>
            <a:spLocks noGrp="1"/>
          </p:cNvSpPr>
          <p:nvPr>
            <p:ph type="sldNum" sz="quarter" idx="12"/>
          </p:nvPr>
        </p:nvSpPr>
        <p:spPr/>
        <p:txBody>
          <a:bodyPr/>
          <a:lstStyle/>
          <a:p>
            <a:fld id="{CD5C70A5-9411-4B11-A0DB-D49D3D849901}" type="slidenum">
              <a:rPr lang="en-US" smtClean="0"/>
              <a:pPr/>
              <a:t>52</a:t>
            </a:fld>
            <a:endParaRPr lang="en-US"/>
          </a:p>
        </p:txBody>
      </p:sp>
    </p:spTree>
    <p:extLst>
      <p:ext uri="{BB962C8B-B14F-4D97-AF65-F5344CB8AC3E}">
        <p14:creationId xmlns:p14="http://schemas.microsoft.com/office/powerpoint/2010/main" val="724822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5EC3-B819-4BA2-AD6E-07F6A59FDC2F}"/>
              </a:ext>
            </a:extLst>
          </p:cNvPr>
          <p:cNvSpPr>
            <a:spLocks noGrp="1"/>
          </p:cNvSpPr>
          <p:nvPr>
            <p:ph type="title"/>
          </p:nvPr>
        </p:nvSpPr>
        <p:spPr/>
        <p:txBody>
          <a:bodyPr>
            <a:normAutofit/>
          </a:bodyPr>
          <a:lstStyle/>
          <a:p>
            <a:pPr algn="ctr"/>
            <a:r>
              <a:rPr lang="en-US" sz="3600">
                <a:solidFill>
                  <a:prstClr val="black"/>
                </a:solidFill>
                <a:cs typeface="Calibri Light" panose="020F0302020204030204" pitchFamily="34" charset="0"/>
                <a:hlinkClick r:id="rId2"/>
              </a:rPr>
              <a:t>Kite and Educator Portal Status Check</a:t>
            </a:r>
            <a:endParaRPr lang="en-US" sz="4800">
              <a:cs typeface="Calibri Light" panose="020F0302020204030204" pitchFamily="34" charset="0"/>
            </a:endParaRPr>
          </a:p>
        </p:txBody>
      </p:sp>
      <p:sp>
        <p:nvSpPr>
          <p:cNvPr id="3" name="Content Placeholder 2">
            <a:extLst>
              <a:ext uri="{FF2B5EF4-FFF2-40B4-BE49-F238E27FC236}">
                <a16:creationId xmlns:a16="http://schemas.microsoft.com/office/drawing/2014/main" id="{0F6588DF-7FF7-41EF-BC57-688BE23D09B4}"/>
              </a:ext>
            </a:extLst>
          </p:cNvPr>
          <p:cNvSpPr>
            <a:spLocks noGrp="1"/>
          </p:cNvSpPr>
          <p:nvPr>
            <p:ph type="body" sz="quarter" idx="11"/>
          </p:nvPr>
        </p:nvSpPr>
        <p:spPr/>
        <p:txBody>
          <a:bodyPr>
            <a:normAutofit/>
          </a:bodyPr>
          <a:lstStyle/>
          <a:p>
            <a:pPr marL="0" indent="0">
              <a:buNone/>
            </a:pPr>
            <a:r>
              <a:rPr lang="en-US" sz="2400" dirty="0">
                <a:solidFill>
                  <a:srgbClr val="000000"/>
                </a:solidFill>
              </a:rPr>
              <a:t>The status code indicates if Kite and Educator Portal system is operating normally.  </a:t>
            </a:r>
            <a:r>
              <a:rPr lang="en-US" sz="2400" dirty="0">
                <a:solidFill>
                  <a:srgbClr val="95440D"/>
                </a:solidFill>
              </a:rPr>
              <a:t>Check each status before logging in to either system</a:t>
            </a:r>
            <a:r>
              <a:rPr lang="en-US" sz="2400" dirty="0">
                <a:solidFill>
                  <a:srgbClr val="C00000"/>
                </a:solidFill>
              </a:rPr>
              <a:t>.  </a:t>
            </a:r>
            <a:r>
              <a:rPr lang="en-US" sz="2400" dirty="0">
                <a:solidFill>
                  <a:srgbClr val="000000"/>
                </a:solidFill>
              </a:rPr>
              <a:t>A code of yellow or red will indicate a problem.  </a:t>
            </a:r>
          </a:p>
          <a:p>
            <a:pPr marL="0" indent="0">
              <a:buNone/>
            </a:pPr>
            <a:r>
              <a:rPr lang="en-US" sz="2400" b="1" dirty="0">
                <a:solidFill>
                  <a:srgbClr val="000000"/>
                </a:solidFill>
              </a:rPr>
              <a:t>Please wait until the system shows the </a:t>
            </a:r>
            <a:r>
              <a:rPr lang="en-US" sz="2400" b="1" dirty="0">
                <a:solidFill>
                  <a:schemeClr val="accent6">
                    <a:lumMod val="75000"/>
                  </a:schemeClr>
                </a:solidFill>
              </a:rPr>
              <a:t>green</a:t>
            </a:r>
            <a:r>
              <a:rPr lang="en-US" sz="2400" b="1" dirty="0">
                <a:solidFill>
                  <a:srgbClr val="000000"/>
                </a:solidFill>
              </a:rPr>
              <a:t> “No Issue” status before using it.</a:t>
            </a:r>
          </a:p>
        </p:txBody>
      </p:sp>
      <p:pic>
        <p:nvPicPr>
          <p:cNvPr id="7" name="Picture 6" descr="Screenshot: current Kite system status. Last updated September 8, 2021 8:00 am. Kite student portal: no issues (green checkmark). Kite educator portal: no issues (green checkmark). 2021-22 Kite System uptime: 100% for Kite Student Portal. 100% for Kite Educator Portal.">
            <a:extLst>
              <a:ext uri="{FF2B5EF4-FFF2-40B4-BE49-F238E27FC236}">
                <a16:creationId xmlns:a16="http://schemas.microsoft.com/office/drawing/2014/main" id="{CB710704-4A80-4B3A-BAEC-2950DCBC675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086334" y="3546850"/>
            <a:ext cx="6019331" cy="1926185"/>
          </a:xfrm>
          <a:prstGeom prst="rect">
            <a:avLst/>
          </a:prstGeom>
          <a:effectLst/>
        </p:spPr>
      </p:pic>
      <p:sp>
        <p:nvSpPr>
          <p:cNvPr id="5" name="Slide Number Placeholder 4">
            <a:extLst>
              <a:ext uri="{FF2B5EF4-FFF2-40B4-BE49-F238E27FC236}">
                <a16:creationId xmlns:a16="http://schemas.microsoft.com/office/drawing/2014/main" id="{95D9F1C8-79C8-4CA2-80C4-9F7DE3B1D359}"/>
              </a:ext>
            </a:extLst>
          </p:cNvPr>
          <p:cNvSpPr>
            <a:spLocks noGrp="1"/>
          </p:cNvSpPr>
          <p:nvPr>
            <p:ph type="sldNum" sz="quarter" idx="10"/>
          </p:nvPr>
        </p:nvSpPr>
        <p:spPr/>
        <p:txBody>
          <a:bodyPr/>
          <a:lstStyle/>
          <a:p>
            <a:fld id="{CD5C70A5-9411-4B11-A0DB-D49D3D849901}" type="slidenum">
              <a:rPr lang="en-US" smtClean="0"/>
              <a:pPr/>
              <a:t>53</a:t>
            </a:fld>
            <a:endParaRPr lang="en-US"/>
          </a:p>
        </p:txBody>
      </p:sp>
    </p:spTree>
    <p:extLst>
      <p:ext uri="{BB962C8B-B14F-4D97-AF65-F5344CB8AC3E}">
        <p14:creationId xmlns:p14="http://schemas.microsoft.com/office/powerpoint/2010/main" val="3267150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to Navigate Educator Portal</a:t>
            </a:r>
          </a:p>
        </p:txBody>
      </p:sp>
      <p:sp>
        <p:nvSpPr>
          <p:cNvPr id="3" name="Content Placeholder 2"/>
          <p:cNvSpPr>
            <a:spLocks noGrp="1"/>
          </p:cNvSpPr>
          <p:nvPr>
            <p:ph type="body" sz="quarter" idx="11"/>
          </p:nvPr>
        </p:nvSpPr>
        <p:spPr/>
        <p:txBody>
          <a:bodyPr>
            <a:normAutofit/>
          </a:bodyPr>
          <a:lstStyle/>
          <a:p>
            <a:pPr marL="0" indent="0">
              <a:buNone/>
            </a:pPr>
            <a:r>
              <a:rPr lang="en-US" dirty="0"/>
              <a:t>For a step by step video instruction, go to </a:t>
            </a:r>
            <a:r>
              <a:rPr lang="en-US" dirty="0">
                <a:hlinkClick r:id="rId2"/>
              </a:rPr>
              <a:t>Educator Resource Videos page</a:t>
            </a:r>
            <a:r>
              <a:rPr lang="en-US" dirty="0"/>
              <a:t>, then click on video links as needed to get information about:</a:t>
            </a:r>
          </a:p>
          <a:p>
            <a:r>
              <a:rPr lang="en-US" sz="2800" dirty="0"/>
              <a:t>Getting Started in Educator Portal</a:t>
            </a:r>
          </a:p>
          <a:p>
            <a:r>
              <a:rPr lang="en-US" sz="2800" dirty="0"/>
              <a:t>Using Student Portal with Alternate Assessments</a:t>
            </a:r>
          </a:p>
          <a:p>
            <a:r>
              <a:rPr lang="en-US" sz="2800" dirty="0"/>
              <a:t>Test Tickets and TIPs</a:t>
            </a:r>
          </a:p>
        </p:txBody>
      </p:sp>
      <p:sp>
        <p:nvSpPr>
          <p:cNvPr id="7" name="Slide Number Placeholder 6">
            <a:extLst>
              <a:ext uri="{FF2B5EF4-FFF2-40B4-BE49-F238E27FC236}">
                <a16:creationId xmlns:a16="http://schemas.microsoft.com/office/drawing/2014/main" id="{A34118A1-2297-467D-AF85-B22027B99458}"/>
              </a:ext>
            </a:extLst>
          </p:cNvPr>
          <p:cNvSpPr>
            <a:spLocks noGrp="1"/>
          </p:cNvSpPr>
          <p:nvPr>
            <p:ph type="sldNum" sz="quarter" idx="10"/>
          </p:nvPr>
        </p:nvSpPr>
        <p:spPr/>
        <p:txBody>
          <a:bodyPr/>
          <a:lstStyle/>
          <a:p>
            <a:fld id="{CD5C70A5-9411-4B11-A0DB-D49D3D849901}" type="slidenum">
              <a:rPr lang="en-US" smtClean="0"/>
              <a:pPr/>
              <a:t>54</a:t>
            </a:fld>
            <a:endParaRPr lang="en-US"/>
          </a:p>
        </p:txBody>
      </p:sp>
    </p:spTree>
    <p:extLst>
      <p:ext uri="{BB962C8B-B14F-4D97-AF65-F5344CB8AC3E}">
        <p14:creationId xmlns:p14="http://schemas.microsoft.com/office/powerpoint/2010/main" val="3518776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DLM Reminders</a:t>
            </a:r>
          </a:p>
        </p:txBody>
      </p:sp>
      <p:sp>
        <p:nvSpPr>
          <p:cNvPr id="3" name="Content Placeholder 2"/>
          <p:cNvSpPr>
            <a:spLocks noGrp="1"/>
          </p:cNvSpPr>
          <p:nvPr>
            <p:ph type="body" sz="quarter" idx="11"/>
          </p:nvPr>
        </p:nvSpPr>
        <p:spPr/>
        <p:txBody>
          <a:bodyPr>
            <a:normAutofit fontScale="70000" lnSpcReduction="20000"/>
          </a:bodyPr>
          <a:lstStyle/>
          <a:p>
            <a:r>
              <a:rPr lang="en-US" dirty="0"/>
              <a:t>Educators must regularly check the </a:t>
            </a:r>
            <a:r>
              <a:rPr lang="en-US" dirty="0">
                <a:hlinkClick r:id="rId3"/>
              </a:rPr>
              <a:t>NJ DLM webpage </a:t>
            </a:r>
            <a:r>
              <a:rPr lang="en-US" dirty="0"/>
              <a:t>for material updates as the information is continuously updated.</a:t>
            </a:r>
          </a:p>
          <a:p>
            <a:pPr lvl="1"/>
            <a:r>
              <a:rPr lang="en-US" dirty="0"/>
              <a:t>Teachers should subscribe to the automatic test updates on the DLM homepage.</a:t>
            </a:r>
          </a:p>
          <a:p>
            <a:pPr lvl="1"/>
            <a:r>
              <a:rPr lang="en-US" dirty="0"/>
              <a:t>This website contains all training materials, web links, and important information regarding district preparation and implementation of the DLM that are updated frequently.</a:t>
            </a:r>
          </a:p>
          <a:p>
            <a:pPr lvl="1"/>
            <a:r>
              <a:rPr lang="en-US" dirty="0"/>
              <a:t>The revision date is listed to the right of the document name.</a:t>
            </a:r>
          </a:p>
          <a:p>
            <a:r>
              <a:rPr lang="en-US" dirty="0"/>
              <a:t>NJ presentations call attention to the mandatory DLM documents educators must review; NJ presentations do not deliver all details needed for DLM.</a:t>
            </a:r>
          </a:p>
          <a:p>
            <a:r>
              <a:rPr lang="en-US" dirty="0"/>
              <a:t>Review all referenced documents.</a:t>
            </a:r>
          </a:p>
        </p:txBody>
      </p:sp>
      <p:sp>
        <p:nvSpPr>
          <p:cNvPr id="6" name="Slide Number Placeholder 5">
            <a:extLst>
              <a:ext uri="{FF2B5EF4-FFF2-40B4-BE49-F238E27FC236}">
                <a16:creationId xmlns:a16="http://schemas.microsoft.com/office/drawing/2014/main" id="{D728AD96-BEBB-4AB4-86B3-08C90BE8D0A7}"/>
              </a:ext>
            </a:extLst>
          </p:cNvPr>
          <p:cNvSpPr>
            <a:spLocks noGrp="1"/>
          </p:cNvSpPr>
          <p:nvPr>
            <p:ph type="sldNum" sz="quarter" idx="10"/>
          </p:nvPr>
        </p:nvSpPr>
        <p:spPr/>
        <p:txBody>
          <a:bodyPr/>
          <a:lstStyle/>
          <a:p>
            <a:fld id="{CD5C70A5-9411-4B11-A0DB-D49D3D849901}"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Light" panose="020F0302020204030204" pitchFamily="34" charset="0"/>
              </a:rPr>
              <a:t>Presentation Information (1 of 2)</a:t>
            </a:r>
          </a:p>
        </p:txBody>
      </p:sp>
      <p:sp>
        <p:nvSpPr>
          <p:cNvPr id="3" name="Content Placeholder 2"/>
          <p:cNvSpPr>
            <a:spLocks noGrp="1"/>
          </p:cNvSpPr>
          <p:nvPr>
            <p:ph type="body" sz="quarter" idx="11"/>
          </p:nvPr>
        </p:nvSpPr>
        <p:spPr>
          <a:xfrm>
            <a:off x="171450" y="1027112"/>
            <a:ext cx="11849100" cy="4803775"/>
          </a:xfrm>
        </p:spPr>
        <p:txBody>
          <a:bodyPr>
            <a:noAutofit/>
          </a:bodyPr>
          <a:lstStyle/>
          <a:p>
            <a:r>
              <a:rPr lang="en-US" sz="3200" dirty="0"/>
              <a:t>NJ DLM Preparation Parts 1 and 2 presentations must be viewed by Assessment Coordinators and teachers administering the test.</a:t>
            </a:r>
          </a:p>
          <a:p>
            <a:r>
              <a:rPr lang="en-US" sz="3200" dirty="0"/>
              <a:t>Teachers must adhere to all NJ test policies outlined in the presentations and must sign the New Jersey DLM Test Security Agreement.</a:t>
            </a:r>
          </a:p>
        </p:txBody>
      </p:sp>
      <p:sp>
        <p:nvSpPr>
          <p:cNvPr id="6" name="Slide Number Placeholder 5">
            <a:extLst>
              <a:ext uri="{FF2B5EF4-FFF2-40B4-BE49-F238E27FC236}">
                <a16:creationId xmlns:a16="http://schemas.microsoft.com/office/drawing/2014/main" id="{6543A688-6366-453D-95C3-4DEFE5B03B5C}"/>
              </a:ext>
            </a:extLst>
          </p:cNvPr>
          <p:cNvSpPr>
            <a:spLocks noGrp="1"/>
          </p:cNvSpPr>
          <p:nvPr>
            <p:ph type="sldNum" sz="quarter" idx="10"/>
          </p:nvPr>
        </p:nvSpPr>
        <p:spPr/>
        <p:txBody>
          <a:bodyPr/>
          <a:lstStyle/>
          <a:p>
            <a:fld id="{CD5C70A5-9411-4B11-A0DB-D49D3D849901}" type="slidenum">
              <a:rPr lang="en-US" smtClean="0"/>
              <a:pPr/>
              <a:t>56</a:t>
            </a:fld>
            <a:endParaRPr lang="en-US"/>
          </a:p>
        </p:txBody>
      </p:sp>
    </p:spTree>
    <p:extLst>
      <p:ext uri="{BB962C8B-B14F-4D97-AF65-F5344CB8AC3E}">
        <p14:creationId xmlns:p14="http://schemas.microsoft.com/office/powerpoint/2010/main" val="1758740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Light" panose="020F0302020204030204" pitchFamily="34" charset="0"/>
              </a:rPr>
              <a:t>Presentation Information (2 of 2)</a:t>
            </a:r>
          </a:p>
        </p:txBody>
      </p:sp>
      <p:sp>
        <p:nvSpPr>
          <p:cNvPr id="3" name="Content Placeholder 2"/>
          <p:cNvSpPr>
            <a:spLocks noGrp="1"/>
          </p:cNvSpPr>
          <p:nvPr>
            <p:ph type="body" sz="quarter" idx="11"/>
          </p:nvPr>
        </p:nvSpPr>
        <p:spPr>
          <a:xfrm>
            <a:off x="171450" y="1027112"/>
            <a:ext cx="11849100" cy="4803775"/>
          </a:xfrm>
        </p:spPr>
        <p:txBody>
          <a:bodyPr>
            <a:noAutofit/>
          </a:bodyPr>
          <a:lstStyle/>
          <a:p>
            <a:pPr marL="0" indent="0">
              <a:buNone/>
            </a:pPr>
            <a:r>
              <a:rPr lang="en-US" sz="2400" dirty="0"/>
              <a:t>Preparation Parts 1 and 2 Presentation Topics include:</a:t>
            </a:r>
          </a:p>
          <a:p>
            <a:pPr>
              <a:spcBef>
                <a:spcPts val="0"/>
              </a:spcBef>
            </a:pPr>
            <a:r>
              <a:rPr lang="en-US" sz="2000" dirty="0"/>
              <a:t>Scheduling Students</a:t>
            </a:r>
          </a:p>
          <a:p>
            <a:pPr>
              <a:spcBef>
                <a:spcPts val="0"/>
              </a:spcBef>
            </a:pPr>
            <a:r>
              <a:rPr lang="en-US" sz="2000" dirty="0"/>
              <a:t>Creating Student Test Folders</a:t>
            </a:r>
          </a:p>
          <a:p>
            <a:pPr>
              <a:spcBef>
                <a:spcPts val="0"/>
              </a:spcBef>
            </a:pPr>
            <a:r>
              <a:rPr lang="en-US" sz="2000" dirty="0"/>
              <a:t>Test Security and Confidentiality</a:t>
            </a:r>
          </a:p>
          <a:p>
            <a:pPr>
              <a:spcBef>
                <a:spcPts val="0"/>
              </a:spcBef>
            </a:pPr>
            <a:r>
              <a:rPr lang="en-US" sz="2000" dirty="0"/>
              <a:t>Substitutions for Manipulatives</a:t>
            </a:r>
          </a:p>
          <a:p>
            <a:pPr>
              <a:spcBef>
                <a:spcPts val="0"/>
              </a:spcBef>
            </a:pPr>
            <a:r>
              <a:rPr lang="en-US" sz="2000" dirty="0"/>
              <a:t>Clarifying Test Directions</a:t>
            </a:r>
          </a:p>
          <a:p>
            <a:pPr>
              <a:spcBef>
                <a:spcPts val="0"/>
              </a:spcBef>
            </a:pPr>
            <a:r>
              <a:rPr lang="en-US" sz="2000" dirty="0"/>
              <a:t>Use of Test Information Pages (TIPs)</a:t>
            </a:r>
          </a:p>
          <a:p>
            <a:pPr>
              <a:spcBef>
                <a:spcPts val="0"/>
              </a:spcBef>
            </a:pPr>
            <a:r>
              <a:rPr lang="en-US" sz="2000" dirty="0"/>
              <a:t>Number of Required </a:t>
            </a:r>
            <a:r>
              <a:rPr lang="en-US" sz="2000" dirty="0" err="1"/>
              <a:t>Testlets</a:t>
            </a:r>
            <a:r>
              <a:rPr lang="en-US" sz="2000" dirty="0"/>
              <a:t> per Grade &amp; Subject</a:t>
            </a:r>
          </a:p>
          <a:p>
            <a:pPr>
              <a:spcBef>
                <a:spcPts val="0"/>
              </a:spcBef>
            </a:pPr>
            <a:r>
              <a:rPr lang="en-US" sz="2000" dirty="0"/>
              <a:t>Checklist for Teachers’ Testing Tasks</a:t>
            </a:r>
            <a:endParaRPr lang="en-US" sz="1900" dirty="0"/>
          </a:p>
        </p:txBody>
      </p:sp>
      <p:sp>
        <p:nvSpPr>
          <p:cNvPr id="6" name="Slide Number Placeholder 5">
            <a:extLst>
              <a:ext uri="{FF2B5EF4-FFF2-40B4-BE49-F238E27FC236}">
                <a16:creationId xmlns:a16="http://schemas.microsoft.com/office/drawing/2014/main" id="{6543A688-6366-453D-95C3-4DEFE5B03B5C}"/>
              </a:ext>
            </a:extLst>
          </p:cNvPr>
          <p:cNvSpPr>
            <a:spLocks noGrp="1"/>
          </p:cNvSpPr>
          <p:nvPr>
            <p:ph type="sldNum" sz="quarter" idx="10"/>
          </p:nvPr>
        </p:nvSpPr>
        <p:spPr/>
        <p:txBody>
          <a:bodyPr/>
          <a:lstStyle/>
          <a:p>
            <a:fld id="{CD5C70A5-9411-4B11-A0DB-D49D3D849901}" type="slidenum">
              <a:rPr lang="en-US" smtClean="0"/>
              <a:pPr/>
              <a:t>57</a:t>
            </a:fld>
            <a:endParaRPr lang="en-US"/>
          </a:p>
        </p:txBody>
      </p:sp>
    </p:spTree>
    <p:extLst>
      <p:ext uri="{BB962C8B-B14F-4D97-AF65-F5344CB8AC3E}">
        <p14:creationId xmlns:p14="http://schemas.microsoft.com/office/powerpoint/2010/main" val="2026277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a:t>LinkedIn: </a:t>
            </a:r>
            <a:br>
              <a:rPr lang="en-US" sz="1600"/>
            </a:br>
            <a:r>
              <a:rPr lang="en-US"/>
              <a:t>New Jersey Department of Education</a:t>
            </a:r>
            <a:endParaRPr lang="en-US" sz="160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a:t>Threads:</a:t>
            </a:r>
            <a:br>
              <a:rPr lang="en-US" sz="1600"/>
            </a:br>
            <a:r>
              <a:rPr lang="en-US" sz="160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a:t>YouTube: </a:t>
            </a:r>
            <a:r>
              <a:rPr lang="en-US" sz="140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a:t>The Office of Assessment: </a:t>
            </a:r>
            <a:r>
              <a:rPr lang="en-US">
                <a:hlinkClick r:id="rId3"/>
              </a:rPr>
              <a:t>assessment@doe.nj.gov</a:t>
            </a:r>
            <a:endParaRPr lang="en-US"/>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59</a:t>
            </a:fld>
            <a:endParaRPr lang="en-US"/>
          </a:p>
        </p:txBody>
      </p:sp>
    </p:spTree>
    <p:extLst>
      <p:ext uri="{BB962C8B-B14F-4D97-AF65-F5344CB8AC3E}">
        <p14:creationId xmlns:p14="http://schemas.microsoft.com/office/powerpoint/2010/main" val="115392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a:bodyPr>
          <a:lstStyle/>
          <a:p>
            <a:pPr eaLnBrk="1" hangingPunct="1">
              <a:defRPr/>
            </a:pPr>
            <a:r>
              <a:rPr lang="en-US" sz="4000"/>
              <a:t>Student Policies</a:t>
            </a:r>
          </a:p>
        </p:txBody>
      </p:sp>
      <p:sp>
        <p:nvSpPr>
          <p:cNvPr id="11267" name="Rectangle 3"/>
          <p:cNvSpPr>
            <a:spLocks noGrp="1" noChangeArrowheads="1"/>
          </p:cNvSpPr>
          <p:nvPr>
            <p:ph type="body" sz="quarter" idx="11"/>
          </p:nvPr>
        </p:nvSpPr>
        <p:spPr>
          <a:xfrm>
            <a:off x="171450" y="1604219"/>
            <a:ext cx="11849100" cy="4803775"/>
          </a:xfrm>
        </p:spPr>
        <p:txBody>
          <a:bodyPr vert="horz" lIns="91440" tIns="45720" rIns="91440" bIns="45720" rtlCol="0" anchor="t">
            <a:normAutofit/>
          </a:bodyPr>
          <a:lstStyle/>
          <a:p>
            <a:r>
              <a:rPr lang="en-US" sz="2400" dirty="0"/>
              <a:t>Students in grades 3 through 8 and grade 11 participate in the English language arts and math assessments.</a:t>
            </a:r>
          </a:p>
          <a:p>
            <a:r>
              <a:rPr lang="en-US" sz="2400" dirty="0"/>
              <a:t>Students in grades 5, 8, and 11 also participate in the science assessment.</a:t>
            </a:r>
          </a:p>
          <a:p>
            <a:r>
              <a:rPr lang="en-US" sz="2400" dirty="0"/>
              <a:t>Retained students in grades 3 through 11 must participate in the DLM. </a:t>
            </a:r>
          </a:p>
          <a:p>
            <a:r>
              <a:rPr lang="en-US" sz="2400" dirty="0"/>
              <a:t>Current grade 12 students who did not participate in the spring 2023 administration of the DLM when in grade 11 are encouraged, but not required, to participate in the spring 2024 administration. </a:t>
            </a:r>
          </a:p>
        </p:txBody>
      </p:sp>
      <p:sp>
        <p:nvSpPr>
          <p:cNvPr id="3" name="Slide Number Placeholder 2">
            <a:extLst>
              <a:ext uri="{FF2B5EF4-FFF2-40B4-BE49-F238E27FC236}">
                <a16:creationId xmlns:a16="http://schemas.microsoft.com/office/drawing/2014/main" id="{BC200015-8898-4026-A133-281B6488D41F}"/>
              </a:ext>
            </a:extLst>
          </p:cNvPr>
          <p:cNvSpPr>
            <a:spLocks noGrp="1"/>
          </p:cNvSpPr>
          <p:nvPr>
            <p:ph type="sldNum" sz="quarter" idx="10"/>
          </p:nvPr>
        </p:nvSpPr>
        <p:spPr/>
        <p:txBody>
          <a:bodyPr/>
          <a:lstStyle/>
          <a:p>
            <a:fld id="{CD5C70A5-9411-4B11-A0DB-D49D3D849901}" type="slidenum">
              <a:rPr lang="en-US" smtClean="0"/>
              <a:pPr/>
              <a:t>6</a:t>
            </a:fld>
            <a:endParaRPr lang="en-US"/>
          </a:p>
        </p:txBody>
      </p:sp>
    </p:spTree>
    <p:extLst>
      <p:ext uri="{BB962C8B-B14F-4D97-AF65-F5344CB8AC3E}">
        <p14:creationId xmlns:p14="http://schemas.microsoft.com/office/powerpoint/2010/main" val="20888241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fontScale="90000"/>
          </a:bodyPr>
          <a:lstStyle/>
          <a:p>
            <a:pPr>
              <a:defRPr/>
            </a:pPr>
            <a:r>
              <a:rPr lang="en-US" sz="4000"/>
              <a:t>DLM Year-End (YE) Model and Test Window</a:t>
            </a:r>
          </a:p>
        </p:txBody>
      </p:sp>
      <p:sp>
        <p:nvSpPr>
          <p:cNvPr id="11267" name="Rectangle 3"/>
          <p:cNvSpPr>
            <a:spLocks noGrp="1" noChangeArrowheads="1"/>
          </p:cNvSpPr>
          <p:nvPr>
            <p:ph type="body" sz="quarter" idx="11"/>
          </p:nvPr>
        </p:nvSpPr>
        <p:spPr/>
        <p:txBody>
          <a:bodyPr vert="horz" lIns="91440" tIns="45720" rIns="91440" bIns="45720" rtlCol="0" anchor="t">
            <a:normAutofit fontScale="92500"/>
          </a:bodyPr>
          <a:lstStyle/>
          <a:p>
            <a:r>
              <a:rPr lang="en-US" sz="2400" dirty="0"/>
              <a:t>New Jersey uses the DLM Year-End (YE) model which is a computer-based </a:t>
            </a:r>
            <a:br>
              <a:rPr lang="en-US" sz="2400" dirty="0"/>
            </a:br>
            <a:r>
              <a:rPr lang="en-US" sz="2400" dirty="0"/>
              <a:t>assessment based on the NJSLS and DLM Essential Elements (EEs). </a:t>
            </a:r>
          </a:p>
          <a:p>
            <a:pPr lvl="1"/>
            <a:r>
              <a:rPr lang="en-US" sz="2000" dirty="0"/>
              <a:t>The DLM IE </a:t>
            </a:r>
            <a:r>
              <a:rPr lang="en-US" sz="2000" dirty="0" err="1"/>
              <a:t>testlets</a:t>
            </a:r>
            <a:r>
              <a:rPr lang="en-US" sz="2000" dirty="0"/>
              <a:t> were made available to NJ educators in the fall of 2021 to assist with gathering benchmark data for DLM students in the absence of spring 2021 DLM data. Results from the DLM IE </a:t>
            </a:r>
            <a:r>
              <a:rPr lang="en-US" sz="2000" dirty="0" err="1"/>
              <a:t>testlets</a:t>
            </a:r>
            <a:r>
              <a:rPr lang="en-US" sz="2000" dirty="0"/>
              <a:t> are not predictive of student performance on the DLM YE spring assessment. </a:t>
            </a:r>
            <a:endParaRPr lang="en-US" sz="2000" dirty="0">
              <a:cs typeface="Calibri"/>
            </a:endParaRPr>
          </a:p>
          <a:p>
            <a:r>
              <a:rPr lang="en-US" sz="2400" dirty="0"/>
              <a:t>Test administration window is </a:t>
            </a:r>
            <a:r>
              <a:rPr lang="en-US" sz="2400" b="1" dirty="0"/>
              <a:t>April 8 to May 31, 2024</a:t>
            </a:r>
            <a:r>
              <a:rPr lang="en-US" sz="2400" dirty="0"/>
              <a:t>.</a:t>
            </a:r>
            <a:endParaRPr lang="en-US" sz="2400" dirty="0">
              <a:cs typeface="Calibri"/>
            </a:endParaRPr>
          </a:p>
          <a:p>
            <a:r>
              <a:rPr lang="en-US" sz="2400" dirty="0"/>
              <a:t>Districts should begin testing early enough to ensure completion during the testing window. </a:t>
            </a:r>
            <a:endParaRPr lang="en-US" sz="2400" dirty="0">
              <a:cs typeface="Calibri"/>
            </a:endParaRPr>
          </a:p>
          <a:p>
            <a:r>
              <a:rPr lang="en-US" sz="2400" b="1" dirty="0"/>
              <a:t>May 31, 2024</a:t>
            </a:r>
            <a:r>
              <a:rPr lang="en-US" sz="2400" dirty="0"/>
              <a:t> is the last day of testing, therefore students should consistently participate in the assessment by completing required </a:t>
            </a:r>
            <a:r>
              <a:rPr lang="en-US" sz="2400" dirty="0" err="1"/>
              <a:t>testlets</a:t>
            </a:r>
            <a:r>
              <a:rPr lang="en-US" sz="2400" dirty="0"/>
              <a:t> from April through mid-May.</a:t>
            </a:r>
            <a:endParaRPr lang="en-US" sz="2400" dirty="0">
              <a:cs typeface="Calibri"/>
            </a:endParaRPr>
          </a:p>
        </p:txBody>
      </p:sp>
      <p:sp>
        <p:nvSpPr>
          <p:cNvPr id="3" name="Slide Number Placeholder 2">
            <a:extLst>
              <a:ext uri="{FF2B5EF4-FFF2-40B4-BE49-F238E27FC236}">
                <a16:creationId xmlns:a16="http://schemas.microsoft.com/office/drawing/2014/main" id="{9B68F89E-B92B-4454-90DB-E6A7BB5910E4}"/>
              </a:ext>
            </a:extLst>
          </p:cNvPr>
          <p:cNvSpPr>
            <a:spLocks noGrp="1"/>
          </p:cNvSpPr>
          <p:nvPr>
            <p:ph type="sldNum" sz="quarter" idx="10"/>
          </p:nvPr>
        </p:nvSpPr>
        <p:spPr/>
        <p:txBody>
          <a:bodyPr/>
          <a:lstStyle/>
          <a:p>
            <a:fld id="{CD5C70A5-9411-4B11-A0DB-D49D3D849901}" type="slidenum">
              <a:rPr lang="en-US" smtClean="0"/>
              <a:pPr/>
              <a:t>7</a:t>
            </a:fld>
            <a:endParaRPr lang="en-US"/>
          </a:p>
        </p:txBody>
      </p:sp>
    </p:spTree>
    <p:extLst>
      <p:ext uri="{BB962C8B-B14F-4D97-AF65-F5344CB8AC3E}">
        <p14:creationId xmlns:p14="http://schemas.microsoft.com/office/powerpoint/2010/main" val="23166589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YE Model Adaptive Assessment</a:t>
            </a:r>
          </a:p>
        </p:txBody>
      </p:sp>
      <p:sp>
        <p:nvSpPr>
          <p:cNvPr id="3" name="Subtitle 2"/>
          <p:cNvSpPr>
            <a:spLocks noGrp="1"/>
          </p:cNvSpPr>
          <p:nvPr>
            <p:ph type="body" sz="quarter" idx="11"/>
          </p:nvPr>
        </p:nvSpPr>
        <p:spPr/>
        <p:txBody>
          <a:bodyPr>
            <a:normAutofit fontScale="55000" lnSpcReduction="20000"/>
          </a:bodyPr>
          <a:lstStyle/>
          <a:p>
            <a:pPr>
              <a:buFont typeface="Arial" pitchFamily="34" charset="0"/>
              <a:buChar char="•"/>
            </a:pPr>
            <a:r>
              <a:rPr lang="en-US"/>
              <a:t>The DLM assessment is a computer adaptive assessment.  The computer adaptive process for the assessment includes:</a:t>
            </a:r>
          </a:p>
          <a:p>
            <a:pPr marL="914400" lvl="1" indent="-457200">
              <a:buFont typeface="+mj-lt"/>
              <a:buAutoNum type="arabicPeriod"/>
            </a:pPr>
            <a:r>
              <a:rPr lang="en-US"/>
              <a:t>The teacher completes the student’s First Contact Survey indicating current level of demonstrated skill level, etc. These answers help the system pick the first set of test items.</a:t>
            </a:r>
          </a:p>
          <a:p>
            <a:pPr marL="914400" lvl="1" indent="-457200">
              <a:buFont typeface="+mj-lt"/>
              <a:buAutoNum type="arabicPeriod"/>
            </a:pPr>
            <a:r>
              <a:rPr lang="en-US"/>
              <a:t>A student takes a small set of items, called a testlet, then the system considers the level of difficulty of the test items and the student’s performance (correct or incorrect answers).</a:t>
            </a:r>
          </a:p>
          <a:p>
            <a:pPr marL="914400" lvl="1" indent="-457200">
              <a:buFont typeface="+mj-lt"/>
              <a:buAutoNum type="arabicPeriod"/>
            </a:pPr>
            <a:r>
              <a:rPr lang="en-US"/>
              <a:t>Based on the student’s performance another testlet is selected, which contain items that are around the same level, somewhat easier, or somewhat harder than the last testlet (same, lower, or higher-level skills are selected).</a:t>
            </a:r>
          </a:p>
          <a:p>
            <a:r>
              <a:rPr lang="en-US"/>
              <a:t>This is an iterative process until the testlets address all Essential Elements in the YE test blueprint.</a:t>
            </a:r>
          </a:p>
          <a:p>
            <a:r>
              <a:rPr lang="en-US"/>
              <a:t>The number of testlets varies based on grade and content area tested.</a:t>
            </a:r>
          </a:p>
        </p:txBody>
      </p:sp>
      <p:sp>
        <p:nvSpPr>
          <p:cNvPr id="5" name="Slide Number Placeholder 4">
            <a:extLst>
              <a:ext uri="{FF2B5EF4-FFF2-40B4-BE49-F238E27FC236}">
                <a16:creationId xmlns:a16="http://schemas.microsoft.com/office/drawing/2014/main" id="{656B2885-9F55-48EB-B0A0-E51C0B3008D1}"/>
              </a:ext>
            </a:extLst>
          </p:cNvPr>
          <p:cNvSpPr>
            <a:spLocks noGrp="1"/>
          </p:cNvSpPr>
          <p:nvPr>
            <p:ph type="sldNum" sz="quarter" idx="10"/>
          </p:nvPr>
        </p:nvSpPr>
        <p:spPr/>
        <p:txBody>
          <a:bodyPr/>
          <a:lstStyle/>
          <a:p>
            <a:fld id="{CD5C70A5-9411-4B11-A0DB-D49D3D849901}" type="slidenum">
              <a:rPr lang="en-US" smtClean="0"/>
              <a:pPr/>
              <a:t>8</a:t>
            </a:fld>
            <a:endParaRPr lang="en-US"/>
          </a:p>
        </p:txBody>
      </p:sp>
    </p:spTree>
    <p:extLst>
      <p:ext uri="{BB962C8B-B14F-4D97-AF65-F5344CB8AC3E}">
        <p14:creationId xmlns:p14="http://schemas.microsoft.com/office/powerpoint/2010/main" val="317397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DLM Computer Based Testing</a:t>
            </a:r>
          </a:p>
        </p:txBody>
      </p:sp>
      <p:sp>
        <p:nvSpPr>
          <p:cNvPr id="3" name="Subtitle 2"/>
          <p:cNvSpPr>
            <a:spLocks noGrp="1"/>
          </p:cNvSpPr>
          <p:nvPr>
            <p:ph type="body" sz="quarter" idx="11"/>
          </p:nvPr>
        </p:nvSpPr>
        <p:spPr/>
        <p:txBody>
          <a:bodyPr>
            <a:normAutofit/>
          </a:bodyPr>
          <a:lstStyle/>
          <a:p>
            <a:pPr>
              <a:buFont typeface="Arial" pitchFamily="34" charset="0"/>
              <a:buChar char="•"/>
            </a:pPr>
            <a:r>
              <a:rPr lang="en-US" sz="2400" dirty="0"/>
              <a:t>A small percentage of students will be assessed outside the system via DLM teacher administered tests. The student will not view the computer screen as the teachers will administer the questions based on their view of the </a:t>
            </a:r>
            <a:r>
              <a:rPr lang="en-US" sz="2400" dirty="0" err="1"/>
              <a:t>testlets</a:t>
            </a:r>
            <a:r>
              <a:rPr lang="en-US" sz="2400" dirty="0"/>
              <a:t> on the computer.</a:t>
            </a:r>
          </a:p>
          <a:p>
            <a:pPr lvl="1">
              <a:buFont typeface="Arial" pitchFamily="34" charset="0"/>
              <a:buChar char="•"/>
            </a:pPr>
            <a:r>
              <a:rPr lang="en-US" sz="2200" dirty="0"/>
              <a:t>When this occurs, a teacher will be asked to gather objects to use during the test.</a:t>
            </a:r>
          </a:p>
          <a:p>
            <a:pPr lvl="1">
              <a:buFont typeface="Arial" pitchFamily="34" charset="0"/>
              <a:buChar char="•"/>
            </a:pPr>
            <a:r>
              <a:rPr lang="en-US" sz="2200" dirty="0"/>
              <a:t>A student may sometimes have one teacher administered </a:t>
            </a:r>
            <a:r>
              <a:rPr lang="en-US" sz="2200" dirty="0" err="1"/>
              <a:t>testlet</a:t>
            </a:r>
            <a:r>
              <a:rPr lang="en-US" sz="2200" dirty="0"/>
              <a:t>, and the next </a:t>
            </a:r>
            <a:r>
              <a:rPr lang="en-US" sz="2200" dirty="0" err="1"/>
              <a:t>testlet</a:t>
            </a:r>
            <a:r>
              <a:rPr lang="en-US" sz="2200" dirty="0"/>
              <a:t> may not be teacher administered, depending on the adaptive nature of the test and modifications to the level of </a:t>
            </a:r>
            <a:r>
              <a:rPr lang="en-US" sz="2200" dirty="0" err="1"/>
              <a:t>testlet</a:t>
            </a:r>
            <a:r>
              <a:rPr lang="en-US" sz="2200" dirty="0"/>
              <a:t> assigned to the student.  </a:t>
            </a:r>
          </a:p>
          <a:p>
            <a:pPr>
              <a:buFont typeface="Arial" pitchFamily="34" charset="0"/>
              <a:buChar char="•"/>
            </a:pPr>
            <a:r>
              <a:rPr lang="en-US" sz="2400" dirty="0"/>
              <a:t>Information on teacher administered </a:t>
            </a:r>
            <a:r>
              <a:rPr lang="en-US" sz="2400" dirty="0" err="1"/>
              <a:t>testlets</a:t>
            </a:r>
            <a:r>
              <a:rPr lang="en-US" sz="2400" dirty="0"/>
              <a:t> is found in the </a:t>
            </a:r>
            <a:r>
              <a:rPr lang="en-US" sz="2400" dirty="0">
                <a:hlinkClick r:id="rId3"/>
              </a:rPr>
              <a:t>DLM Test Administration Manual</a:t>
            </a:r>
            <a:r>
              <a:rPr lang="en-US" sz="2400" dirty="0"/>
              <a:t>.</a:t>
            </a:r>
          </a:p>
        </p:txBody>
      </p:sp>
      <p:sp>
        <p:nvSpPr>
          <p:cNvPr id="5" name="Slide Number Placeholder 4">
            <a:extLst>
              <a:ext uri="{FF2B5EF4-FFF2-40B4-BE49-F238E27FC236}">
                <a16:creationId xmlns:a16="http://schemas.microsoft.com/office/drawing/2014/main" id="{45853A10-7E95-41F8-8AF8-700F3E9A0CDE}"/>
              </a:ext>
            </a:extLst>
          </p:cNvPr>
          <p:cNvSpPr>
            <a:spLocks noGrp="1"/>
          </p:cNvSpPr>
          <p:nvPr>
            <p:ph type="sldNum" sz="quarter" idx="10"/>
          </p:nvPr>
        </p:nvSpPr>
        <p:spPr/>
        <p:txBody>
          <a:bodyPr/>
          <a:lstStyle/>
          <a:p>
            <a:fld id="{CD5C70A5-9411-4B11-A0DB-D49D3D849901}" type="slidenum">
              <a:rPr lang="en-US" smtClean="0"/>
              <a:pPr/>
              <a:t>9</a:t>
            </a:fld>
            <a:endParaRPr lang="en-US"/>
          </a:p>
        </p:txBody>
      </p:sp>
    </p:spTree>
    <p:extLst>
      <p:ext uri="{BB962C8B-B14F-4D97-AF65-F5344CB8AC3E}">
        <p14:creationId xmlns:p14="http://schemas.microsoft.com/office/powerpoint/2010/main" val="2910802266"/>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A4F3DF9EB154FAC2282A350A0611F" ma:contentTypeVersion="11" ma:contentTypeDescription="Create a new document." ma:contentTypeScope="" ma:versionID="f5572fe502513692a3afc62ad92ba02b">
  <xsd:schema xmlns:xsd="http://www.w3.org/2001/XMLSchema" xmlns:xs="http://www.w3.org/2001/XMLSchema" xmlns:p="http://schemas.microsoft.com/office/2006/metadata/properties" xmlns:ns3="e4df5171-6802-4ad2-bfc2-e1cb600fb061" xmlns:ns4="d806627e-2567-41cd-8c91-a0d3907be932" targetNamespace="http://schemas.microsoft.com/office/2006/metadata/properties" ma:root="true" ma:fieldsID="b50be4c9bedc27046297cfc0813a8d06" ns3:_="" ns4:_="">
    <xsd:import namespace="e4df5171-6802-4ad2-bfc2-e1cb600fb061"/>
    <xsd:import namespace="d806627e-2567-41cd-8c91-a0d3907be9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df5171-6802-4ad2-bfc2-e1cb600fb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6627e-2567-41cd-8c91-a0d3907be93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EF65B-46E4-4AEB-A85B-C7EF7A7F9859}">
  <ds:schemaRefs>
    <ds:schemaRef ds:uri="http://schemas.microsoft.com/sharepoint/v3/contenttype/forms"/>
  </ds:schemaRefs>
</ds:datastoreItem>
</file>

<file path=customXml/itemProps2.xml><?xml version="1.0" encoding="utf-8"?>
<ds:datastoreItem xmlns:ds="http://schemas.openxmlformats.org/officeDocument/2006/customXml" ds:itemID="{393B41D7-A98B-467E-B27B-D701C62FD486}">
  <ds:schemaRefs>
    <ds:schemaRef ds:uri="d806627e-2567-41cd-8c91-a0d3907be932"/>
    <ds:schemaRef ds:uri="http://purl.org/dc/elements/1.1/"/>
    <ds:schemaRef ds:uri="http://schemas.microsoft.com/office/2006/metadata/properties"/>
    <ds:schemaRef ds:uri="http://purl.org/dc/terms/"/>
    <ds:schemaRef ds:uri="e4df5171-6802-4ad2-bfc2-e1cb600fb06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0EFA5A-3E7C-42CB-9B4A-E0D4E8361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df5171-6802-4ad2-bfc2-e1cb600fb061"/>
    <ds:schemaRef ds:uri="d806627e-2567-41cd-8c91-a0d3907be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NJDOE_0921</Template>
  <TotalTime>178</TotalTime>
  <Words>4536</Words>
  <Application>Microsoft Macintosh PowerPoint</Application>
  <PresentationFormat>Widescreen</PresentationFormat>
  <Paragraphs>401</Paragraphs>
  <Slides>59</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59</vt:i4>
      </vt:variant>
    </vt:vector>
  </HeadingPairs>
  <TitlesOfParts>
    <vt:vector size="66" baseType="lpstr">
      <vt:lpstr>Arial</vt:lpstr>
      <vt:lpstr>Bell MT</vt:lpstr>
      <vt:lpstr>Calibri</vt:lpstr>
      <vt:lpstr>Palatino Linotype</vt:lpstr>
      <vt:lpstr>NDJOE_Main</vt:lpstr>
      <vt:lpstr>NJDOE_TitleSlide</vt:lpstr>
      <vt:lpstr>NJDOE_SectionTitle</vt:lpstr>
      <vt:lpstr>New Jersey Dynamic Learning Maps (DLM) Teacher Training 2023-2024</vt:lpstr>
      <vt:lpstr>Preparation for the DLM Assessment</vt:lpstr>
      <vt:lpstr>Table of Contents</vt:lpstr>
      <vt:lpstr>NJ DLM General Information </vt:lpstr>
      <vt:lpstr>Participation Criteria Guidelines</vt:lpstr>
      <vt:lpstr>Student Policies</vt:lpstr>
      <vt:lpstr>DLM Year-End (YE) Model and Test Window</vt:lpstr>
      <vt:lpstr>YE Model Adaptive Assessment</vt:lpstr>
      <vt:lpstr>DLM Computer Based Testing</vt:lpstr>
      <vt:lpstr>Obtaining Test Specifications</vt:lpstr>
      <vt:lpstr>Test Administrator Responsibilities</vt:lpstr>
      <vt:lpstr>DLM Educator Roles</vt:lpstr>
      <vt:lpstr>Additional District-Level Roles and Responsibilities</vt:lpstr>
      <vt:lpstr>Test Administrator Tasks</vt:lpstr>
      <vt:lpstr>Steps for Teachers Administering the DLM</vt:lpstr>
      <vt:lpstr>Required Teacher Training: PowerPoint and DLM Training Site</vt:lpstr>
      <vt:lpstr>DLM Training Site Modules</vt:lpstr>
      <vt:lpstr>Returning Test Administrator for 2023-2024</vt:lpstr>
      <vt:lpstr>New Test Administrator for 2023-2024</vt:lpstr>
      <vt:lpstr>Administered DLM Last Year and Changed School Districts</vt:lpstr>
      <vt:lpstr>Required Reading</vt:lpstr>
      <vt:lpstr>DLM Required Training for Returning Test Administrators</vt:lpstr>
      <vt:lpstr>DLM Required Training for New Test Administrators (1 of 2)</vt:lpstr>
      <vt:lpstr>DLM Required Training for New Test Administrators (2 of 2)</vt:lpstr>
      <vt:lpstr>Assessment Coordinator Schedules Training (1 of 3)</vt:lpstr>
      <vt:lpstr>Assessment Coordinator Schedules Training (2 of 3)</vt:lpstr>
      <vt:lpstr>Assessment Coordinator Schedules Training (3 of 3)</vt:lpstr>
      <vt:lpstr>Individual Teacher Training</vt:lpstr>
      <vt:lpstr>How To Access the Required DLM Training</vt:lpstr>
      <vt:lpstr>Preparation for Instruction and Assessment</vt:lpstr>
      <vt:lpstr>Instructional Program Preparation</vt:lpstr>
      <vt:lpstr>Use of the Test Information</vt:lpstr>
      <vt:lpstr>What do teachers/test administrators need to do this school year to prepare for the DLM? (1 of 2)</vt:lpstr>
      <vt:lpstr>What do teachers/test administrators need to do this school year to prepare for the DLM? (2 of 2)</vt:lpstr>
      <vt:lpstr>How to Find the Linkage Levels (1 of 2) </vt:lpstr>
      <vt:lpstr>How to Find the Linkage Levels (2 of 2) </vt:lpstr>
      <vt:lpstr>Test Blueprint</vt:lpstr>
      <vt:lpstr>Instructional and Informational Videos</vt:lpstr>
      <vt:lpstr>Professional Development and Educational Resources</vt:lpstr>
      <vt:lpstr>Professional Development</vt:lpstr>
      <vt:lpstr>Obtaining PD Checklist</vt:lpstr>
      <vt:lpstr>Recap of Materials</vt:lpstr>
      <vt:lpstr>Educator Portal Surveys and Supports</vt:lpstr>
      <vt:lpstr>Online Surveys</vt:lpstr>
      <vt:lpstr>Accessibility Supports</vt:lpstr>
      <vt:lpstr>DLM Practice Testlets</vt:lpstr>
      <vt:lpstr>Practice Testlets</vt:lpstr>
      <vt:lpstr>Practice Testlet Access</vt:lpstr>
      <vt:lpstr>Engagement Activities</vt:lpstr>
      <vt:lpstr>Test Administrators Manuals and Resources</vt:lpstr>
      <vt:lpstr>DLM Materials for Review</vt:lpstr>
      <vt:lpstr>Kite Suite</vt:lpstr>
      <vt:lpstr>Kite and Educator Portal Status Check</vt:lpstr>
      <vt:lpstr>How to Navigate Educator Portal</vt:lpstr>
      <vt:lpstr>DLM Reminders</vt:lpstr>
      <vt:lpstr>Presentation Information (1 of 2)</vt:lpstr>
      <vt:lpstr>Presentation Information (2 of 2)</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Dynamic Learning Maps (DLM) Teacher Training</dc:title>
  <dc:creator>New Jersey Department of Education</dc:creator>
  <cp:lastModifiedBy>Anna Obarzanek</cp:lastModifiedBy>
  <cp:revision>38</cp:revision>
  <dcterms:created xsi:type="dcterms:W3CDTF">2021-10-12T14:34:51Z</dcterms:created>
  <dcterms:modified xsi:type="dcterms:W3CDTF">2024-01-05T01:25:36Z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0x0101003DBA4F3DF9EB154FAC2282A350A0611F</vt:lpwstr>
  </property>
</Properties>
</file>