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0"/>
  </p:notesMasterIdLst>
  <p:handoutMasterIdLst>
    <p:handoutMasterId r:id="rId31"/>
  </p:handoutMasterIdLst>
  <p:sldIdLst>
    <p:sldId id="256" r:id="rId7"/>
    <p:sldId id="625" r:id="rId8"/>
    <p:sldId id="646" r:id="rId9"/>
    <p:sldId id="589" r:id="rId10"/>
    <p:sldId id="639" r:id="rId11"/>
    <p:sldId id="626" r:id="rId12"/>
    <p:sldId id="644" r:id="rId13"/>
    <p:sldId id="642" r:id="rId14"/>
    <p:sldId id="645" r:id="rId15"/>
    <p:sldId id="643" r:id="rId16"/>
    <p:sldId id="638" r:id="rId17"/>
    <p:sldId id="628" r:id="rId18"/>
    <p:sldId id="629" r:id="rId19"/>
    <p:sldId id="635" r:id="rId20"/>
    <p:sldId id="640" r:id="rId21"/>
    <p:sldId id="633" r:id="rId22"/>
    <p:sldId id="636" r:id="rId23"/>
    <p:sldId id="637" r:id="rId24"/>
    <p:sldId id="649" r:id="rId25"/>
    <p:sldId id="611" r:id="rId26"/>
    <p:sldId id="615" r:id="rId27"/>
    <p:sldId id="283" r:id="rId28"/>
    <p:sldId id="6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2" clrIdx="0">
    <p:extLst>
      <p:ext uri="{19B8F6BF-5375-455C-9EA6-DF929625EA0E}">
        <p15:presenceInfo xmlns:p15="http://schemas.microsoft.com/office/powerpoint/2012/main" userId="S::schauhan@doe.nj.gov::4d545244-44e6-4bf6-a485-1eda809375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480E"/>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AE9DA-8DFF-0440-B4BD-0BE6412FB9D5}" v="1" dt="2023-12-14T14:31:26.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503" autoAdjust="0"/>
  </p:normalViewPr>
  <p:slideViewPr>
    <p:cSldViewPr snapToGrid="0">
      <p:cViewPr varScale="1">
        <p:scale>
          <a:sx n="93" d="100"/>
          <a:sy n="93" d="100"/>
        </p:scale>
        <p:origin x="232"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a, Anna" userId="636e8f0f-4fa6-4a66-a4f0-72cb09ea6f5e" providerId="ADAL" clId="{E78AE9DA-8DFF-0440-B4BD-0BE6412FB9D5}"/>
    <pc:docChg chg="modSld">
      <pc:chgData name="Loria, Anna" userId="636e8f0f-4fa6-4a66-a4f0-72cb09ea6f5e" providerId="ADAL" clId="{E78AE9DA-8DFF-0440-B4BD-0BE6412FB9D5}" dt="2023-12-14T14:31:41.878" v="54" actId="20577"/>
      <pc:docMkLst>
        <pc:docMk/>
      </pc:docMkLst>
      <pc:sldChg chg="modSp mod">
        <pc:chgData name="Loria, Anna" userId="636e8f0f-4fa6-4a66-a4f0-72cb09ea6f5e" providerId="ADAL" clId="{E78AE9DA-8DFF-0440-B4BD-0BE6412FB9D5}" dt="2023-12-14T14:31:41.878" v="54" actId="20577"/>
        <pc:sldMkLst>
          <pc:docMk/>
          <pc:sldMk cId="909951637" sldId="643"/>
        </pc:sldMkLst>
        <pc:spChg chg="mod">
          <ac:chgData name="Loria, Anna" userId="636e8f0f-4fa6-4a66-a4f0-72cb09ea6f5e" providerId="ADAL" clId="{E78AE9DA-8DFF-0440-B4BD-0BE6412FB9D5}" dt="2023-12-14T14:31:41.878" v="54" actId="20577"/>
          <ac:spMkLst>
            <pc:docMk/>
            <pc:sldMk cId="909951637" sldId="643"/>
            <ac:spMk id="2" creationId="{00000000-0000-0000-0000-000000000000}"/>
          </ac:spMkLst>
        </pc:spChg>
      </pc:sldChg>
      <pc:sldChg chg="addSp delSp modSp mod">
        <pc:chgData name="Loria, Anna" userId="636e8f0f-4fa6-4a66-a4f0-72cb09ea6f5e" providerId="ADAL" clId="{E78AE9DA-8DFF-0440-B4BD-0BE6412FB9D5}" dt="2023-12-14T14:31:35.979" v="31"/>
        <pc:sldMkLst>
          <pc:docMk/>
          <pc:sldMk cId="2561949323" sldId="645"/>
        </pc:sldMkLst>
        <pc:spChg chg="mod">
          <ac:chgData name="Loria, Anna" userId="636e8f0f-4fa6-4a66-a4f0-72cb09ea6f5e" providerId="ADAL" clId="{E78AE9DA-8DFF-0440-B4BD-0BE6412FB9D5}" dt="2023-12-14T14:31:32.594" v="29" actId="20577"/>
          <ac:spMkLst>
            <pc:docMk/>
            <pc:sldMk cId="2561949323" sldId="645"/>
            <ac:spMk id="2" creationId="{00000000-0000-0000-0000-000000000000}"/>
          </ac:spMkLst>
        </pc:spChg>
        <pc:spChg chg="add del mod">
          <ac:chgData name="Loria, Anna" userId="636e8f0f-4fa6-4a66-a4f0-72cb09ea6f5e" providerId="ADAL" clId="{E78AE9DA-8DFF-0440-B4BD-0BE6412FB9D5}" dt="2023-12-14T14:31:35.979" v="31"/>
          <ac:spMkLst>
            <pc:docMk/>
            <pc:sldMk cId="2561949323" sldId="645"/>
            <ac:spMk id="5" creationId="{FAE9DDB2-CCFC-2B17-8730-DD94F251E3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1/4/24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3553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32268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846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28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64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36585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33663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1083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51570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71115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197854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378758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15964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224058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a:p>
        </p:txBody>
      </p:sp>
    </p:spTree>
    <p:extLst>
      <p:ext uri="{BB962C8B-B14F-4D97-AF65-F5344CB8AC3E}">
        <p14:creationId xmlns:p14="http://schemas.microsoft.com/office/powerpoint/2010/main" val="411207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71487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108256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Slide Number Placeholder 5">
            <a:extLst>
              <a:ext uri="{FF2B5EF4-FFF2-40B4-BE49-F238E27FC236}">
                <a16:creationId xmlns:a16="http://schemas.microsoft.com/office/drawing/2014/main" id="{5F860BF8-857A-457E-8DC1-ADB779547137}"/>
              </a:ext>
            </a:extLst>
          </p:cNvPr>
          <p:cNvSpPr>
            <a:spLocks noGrp="1"/>
          </p:cNvSpPr>
          <p:nvPr>
            <p:ph type="sldNum" sz="quarter" idx="12"/>
          </p:nvPr>
        </p:nvSpPr>
        <p:spPr>
          <a:xfrm>
            <a:off x="9448800" y="6398027"/>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2" name="Slide Number Placeholder 5">
            <a:extLst>
              <a:ext uri="{FF2B5EF4-FFF2-40B4-BE49-F238E27FC236}">
                <a16:creationId xmlns:a16="http://schemas.microsoft.com/office/drawing/2014/main" id="{2A10BC08-C339-40C7-9561-DE6D91F9AD43}"/>
              </a:ext>
            </a:extLst>
          </p:cNvPr>
          <p:cNvSpPr txBox="1">
            <a:spLocks/>
          </p:cNvSpPr>
          <p:nvPr userDrawn="1"/>
        </p:nvSpPr>
        <p:spPr>
          <a:xfrm>
            <a:off x="11062447" y="6376578"/>
            <a:ext cx="2743200" cy="294983"/>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a:p>
        </p:txBody>
      </p:sp>
      <p:sp>
        <p:nvSpPr>
          <p:cNvPr id="17" name="Footer Placeholder 4">
            <a:extLst>
              <a:ext uri="{FF2B5EF4-FFF2-40B4-BE49-F238E27FC236}">
                <a16:creationId xmlns:a16="http://schemas.microsoft.com/office/drawing/2014/main" id="{BE4E15AC-18B9-4CAA-A55D-93170E9FA6CA}"/>
              </a:ext>
            </a:extLst>
          </p:cNvPr>
          <p:cNvSpPr>
            <a:spLocks noGrp="1"/>
          </p:cNvSpPr>
          <p:nvPr>
            <p:ph type="ftr" sz="quarter" idx="11"/>
          </p:nvPr>
        </p:nvSpPr>
        <p:spPr>
          <a:xfrm>
            <a:off x="2365644" y="6351790"/>
            <a:ext cx="5469509" cy="340519"/>
          </a:xfrm>
          <a:prstGeom prst="rect">
            <a:avLst/>
          </a:prstGeom>
        </p:spPr>
        <p:txBody>
          <a:bodyPr/>
          <a:lstStyle>
            <a:lvl1pPr>
              <a:defRPr sz="1100"/>
            </a:lvl1pPr>
          </a:lstStyle>
          <a:p>
            <a:r>
              <a:rPr lang="en-US"/>
              <a:t>Managing Student Moves and Special Circumstances 2021-2022</a:t>
            </a:r>
          </a:p>
        </p:txBody>
      </p:sp>
    </p:spTree>
    <p:extLst>
      <p:ext uri="{BB962C8B-B14F-4D97-AF65-F5344CB8AC3E}">
        <p14:creationId xmlns:p14="http://schemas.microsoft.com/office/powerpoint/2010/main" val="565570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9" r:id="rId15"/>
    <p:sldLayoutId id="2147483691" r:id="rId16"/>
    <p:sldLayoutId id="2147483692" r:id="rId17"/>
    <p:sldLayoutId id="2147483693" r:id="rId18"/>
    <p:sldLayoutId id="2147483695" r:id="rId19"/>
    <p:sldLayoutId id="2147483696" r:id="rId20"/>
    <p:sldLayoutId id="2147483697" r:id="rId21"/>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mailto:assessment@doe.nj.gov?subject=DLM%20Exit%20Cod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hyperlink" Target="https://dynamiclearningmaps.org/sites/default/files/documents/StateBonusItems/Special_Circumstance_Codes_YE_NJ.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dynamiclearningmaps.org/newjerse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Accessible%20Presentations%20E.%20Thomas/nj.gov/education"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dynamiclearningmaps.org/newjerse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Data_Management_Manual.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sz="2800" dirty="0"/>
              <a:t>Dynamic Learning Maps (DLM)</a:t>
            </a:r>
            <a:br>
              <a:rPr lang="en-US" sz="2800" dirty="0"/>
            </a:br>
            <a:r>
              <a:rPr lang="en-US" sz="2800" dirty="0"/>
              <a:t>Managing Student Moves 2023-2024:</a:t>
            </a:r>
            <a:br>
              <a:rPr lang="en-US" sz="2800" dirty="0"/>
            </a:br>
            <a:r>
              <a:rPr lang="en-US" sz="2800" i="1" dirty="0"/>
              <a:t>Using Exit Codes and Special Circumstance Codes for Voiding </a:t>
            </a:r>
            <a:r>
              <a:rPr lang="en-US" sz="2800" i="1" dirty="0" err="1"/>
              <a:t>Testlets</a:t>
            </a:r>
            <a:endParaRPr lang="en-US" sz="2800" i="1"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fontScale="77500" lnSpcReduction="20000"/>
          </a:bodyPr>
          <a:lstStyle/>
          <a:p>
            <a:r>
              <a:rPr lang="en-US" dirty="0"/>
              <a:t>Division of Teaching and Learning Services</a:t>
            </a:r>
          </a:p>
          <a:p>
            <a:r>
              <a:rPr lang="en-US" dirty="0"/>
              <a:t>New Jersey Department of Education (NJDOE)</a:t>
            </a:r>
          </a:p>
          <a:p>
            <a:r>
              <a:rPr lang="en-US" dirty="0"/>
              <a:t>Office of Assessments </a:t>
            </a:r>
          </a:p>
          <a:p>
            <a:r>
              <a:rPr lang="en-US">
                <a:solidFill>
                  <a:srgbClr val="9E480E"/>
                </a:solidFill>
                <a:latin typeface="Palatino Linotype"/>
              </a:rPr>
              <a:t>January 2024</a:t>
            </a:r>
            <a:endParaRPr lang="en-US" dirty="0">
              <a:solidFill>
                <a:srgbClr val="9E480E"/>
              </a:solidFill>
              <a:latin typeface="Palatino Linotype"/>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Codes (2 of 2)</a:t>
            </a:r>
          </a:p>
        </p:txBody>
      </p:sp>
      <p:sp>
        <p:nvSpPr>
          <p:cNvPr id="4" name="Content Placeholder 3"/>
          <p:cNvSpPr>
            <a:spLocks noGrp="1"/>
          </p:cNvSpPr>
          <p:nvPr>
            <p:ph type="body" sz="quarter" idx="11"/>
          </p:nvPr>
        </p:nvSpPr>
        <p:spPr/>
        <p:txBody>
          <a:bodyPr>
            <a:normAutofit fontScale="62500" lnSpcReduction="20000"/>
          </a:bodyPr>
          <a:lstStyle/>
          <a:p>
            <a:r>
              <a:rPr lang="en-US" b="1" dirty="0"/>
              <a:t>The following exit codes are the only codes approved for use in New Jersey. No other exit codes are permitted to be used in Educator Portal.</a:t>
            </a:r>
          </a:p>
          <a:p>
            <a:pPr lvl="1"/>
            <a:r>
              <a:rPr lang="en-US" dirty="0"/>
              <a:t>Code 14 — Student discontinued schooling </a:t>
            </a:r>
          </a:p>
          <a:p>
            <a:pPr lvl="1"/>
            <a:r>
              <a:rPr lang="en-US" dirty="0"/>
              <a:t>Code 16 — Student moved out of state</a:t>
            </a:r>
          </a:p>
          <a:p>
            <a:pPr lvl="1"/>
            <a:r>
              <a:rPr lang="en-US" dirty="0"/>
              <a:t>Code 18 — Student claimed in error / student never attended the district</a:t>
            </a:r>
          </a:p>
          <a:p>
            <a:pPr lvl="1"/>
            <a:r>
              <a:rPr lang="en-US" dirty="0"/>
              <a:t>Code 30 — Student does not meet eligibility criteria for DLM (including grade-level ineligibility)</a:t>
            </a:r>
          </a:p>
          <a:p>
            <a:pPr lvl="1"/>
            <a:r>
              <a:rPr lang="en-US" dirty="0"/>
              <a:t>Code 98 — Unresolved (Contact the </a:t>
            </a:r>
            <a:r>
              <a:rPr lang="en-US" dirty="0">
                <a:hlinkClick r:id="rId3"/>
              </a:rPr>
              <a:t>assessment@doe.nj.gov</a:t>
            </a:r>
            <a:r>
              <a:rPr lang="en-US" dirty="0"/>
              <a:t> for approval to use; approval must be given for use)</a:t>
            </a:r>
          </a:p>
          <a:p>
            <a:r>
              <a:rPr lang="en-US" dirty="0"/>
              <a:t>For all other exit scenarios, contact the NJDOE Office of Assessments for guidance.</a:t>
            </a:r>
          </a:p>
        </p:txBody>
      </p:sp>
      <p:sp>
        <p:nvSpPr>
          <p:cNvPr id="3" name="Slide Number Placeholder 2">
            <a:extLst>
              <a:ext uri="{FF2B5EF4-FFF2-40B4-BE49-F238E27FC236}">
                <a16:creationId xmlns:a16="http://schemas.microsoft.com/office/drawing/2014/main" id="{880C4B51-F1A6-411A-95B2-BA7078C5B4C5}"/>
              </a:ext>
            </a:extLst>
          </p:cNvPr>
          <p:cNvSpPr>
            <a:spLocks noGrp="1"/>
          </p:cNvSpPr>
          <p:nvPr>
            <p:ph type="sldNum" sz="quarter" idx="10"/>
          </p:nvPr>
        </p:nvSpPr>
        <p:spPr/>
        <p:txBody>
          <a:bodyPr/>
          <a:lstStyle/>
          <a:p>
            <a:fld id="{CD5C70A5-9411-4B11-A0DB-D49D3D849901}" type="slidenum">
              <a:rPr lang="en-US" smtClean="0"/>
              <a:pPr/>
              <a:t>10</a:t>
            </a:fld>
            <a:endParaRPr lang="en-US"/>
          </a:p>
        </p:txBody>
      </p:sp>
    </p:spTree>
    <p:extLst>
      <p:ext uri="{BB962C8B-B14F-4D97-AF65-F5344CB8AC3E}">
        <p14:creationId xmlns:p14="http://schemas.microsoft.com/office/powerpoint/2010/main" val="90995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Using Special Circumstance Codes (1 of 5)</a:t>
            </a:r>
          </a:p>
        </p:txBody>
      </p:sp>
      <p:sp>
        <p:nvSpPr>
          <p:cNvPr id="4" name="Content Placeholder 3"/>
          <p:cNvSpPr>
            <a:spLocks noGrp="1"/>
          </p:cNvSpPr>
          <p:nvPr>
            <p:ph type="body" sz="quarter" idx="11"/>
          </p:nvPr>
        </p:nvSpPr>
        <p:spPr/>
        <p:txBody>
          <a:bodyPr>
            <a:normAutofit fontScale="70000" lnSpcReduction="20000"/>
          </a:bodyPr>
          <a:lstStyle/>
          <a:p>
            <a:r>
              <a:rPr lang="en-US" dirty="0"/>
              <a:t>Special Circumstance (SC) Codes are applied to student assessment records in Educator Portal when students are unable to complete testing.</a:t>
            </a:r>
          </a:p>
          <a:p>
            <a:r>
              <a:rPr lang="en-US" dirty="0"/>
              <a:t>SC Codes should be entered later in the state’s testing window in order to account for situations where a student’s testing status changes and the completion of testing becomes possible. </a:t>
            </a:r>
          </a:p>
          <a:p>
            <a:r>
              <a:rPr lang="en-US" dirty="0"/>
              <a:t>Some SC Codes (e.g. Catastrophic Illness or Accident) may be entered early in cases where the student’s testing status will not change during the DLM administration window.</a:t>
            </a:r>
          </a:p>
          <a:p>
            <a:r>
              <a:rPr lang="en-US" dirty="0"/>
              <a:t>All SC Codes must be entered </a:t>
            </a:r>
            <a:r>
              <a:rPr lang="en-US" b="1" dirty="0"/>
              <a:t>before</a:t>
            </a:r>
            <a:r>
              <a:rPr lang="en-US" dirty="0"/>
              <a:t> the DLM testing window closes on May 29, 2024.</a:t>
            </a:r>
          </a:p>
        </p:txBody>
      </p:sp>
      <p:sp>
        <p:nvSpPr>
          <p:cNvPr id="3" name="Slide Number Placeholder 2">
            <a:extLst>
              <a:ext uri="{FF2B5EF4-FFF2-40B4-BE49-F238E27FC236}">
                <a16:creationId xmlns:a16="http://schemas.microsoft.com/office/drawing/2014/main" id="{B4DAB16D-D4F8-4A01-A291-8C71DD8A354E}"/>
              </a:ext>
            </a:extLst>
          </p:cNvPr>
          <p:cNvSpPr>
            <a:spLocks noGrp="1"/>
          </p:cNvSpPr>
          <p:nvPr>
            <p:ph type="sldNum" sz="quarter" idx="10"/>
          </p:nvPr>
        </p:nvSpPr>
        <p:spPr/>
        <p:txBody>
          <a:bodyPr/>
          <a:lstStyle/>
          <a:p>
            <a:fld id="{CD5C70A5-9411-4B11-A0DB-D49D3D849901}" type="slidenum">
              <a:rPr lang="en-US" smtClean="0"/>
              <a:pPr/>
              <a:t>11</a:t>
            </a:fld>
            <a:endParaRPr lang="en-US"/>
          </a:p>
        </p:txBody>
      </p:sp>
    </p:spTree>
    <p:extLst>
      <p:ext uri="{BB962C8B-B14F-4D97-AF65-F5344CB8AC3E}">
        <p14:creationId xmlns:p14="http://schemas.microsoft.com/office/powerpoint/2010/main" val="297380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Using Special Circumstance Codes (2 of 5)</a:t>
            </a:r>
          </a:p>
        </p:txBody>
      </p:sp>
      <p:sp>
        <p:nvSpPr>
          <p:cNvPr id="3" name="Content Placeholder 2"/>
          <p:cNvSpPr>
            <a:spLocks noGrp="1"/>
          </p:cNvSpPr>
          <p:nvPr>
            <p:ph type="body" sz="quarter" idx="11"/>
          </p:nvPr>
        </p:nvSpPr>
        <p:spPr/>
        <p:txBody>
          <a:bodyPr>
            <a:normAutofit fontScale="55000" lnSpcReduction="20000"/>
          </a:bodyPr>
          <a:lstStyle/>
          <a:p>
            <a:r>
              <a:rPr lang="en-CA" dirty="0"/>
              <a:t>In order to apply a Special Circumstance Code, a </a:t>
            </a:r>
            <a:r>
              <a:rPr lang="en-CA" dirty="0" err="1"/>
              <a:t>testlet</a:t>
            </a:r>
            <a:r>
              <a:rPr lang="en-CA" dirty="0"/>
              <a:t> must first be generated for the student.</a:t>
            </a:r>
          </a:p>
          <a:p>
            <a:r>
              <a:rPr lang="en-CA" dirty="0"/>
              <a:t> The following steps must be completed before a </a:t>
            </a:r>
            <a:r>
              <a:rPr lang="en-CA" dirty="0" err="1"/>
              <a:t>testlet</a:t>
            </a:r>
            <a:r>
              <a:rPr lang="en-CA" dirty="0"/>
              <a:t> is generated by the Educator Portal system: </a:t>
            </a:r>
          </a:p>
          <a:p>
            <a:pPr marL="971550" lvl="1" indent="-514350">
              <a:buFont typeface="+mj-lt"/>
              <a:buAutoNum type="arabicPeriod"/>
            </a:pPr>
            <a:r>
              <a:rPr lang="en-CA" dirty="0"/>
              <a:t>The student must be enrolled in DLM’s Educator Portal.</a:t>
            </a:r>
            <a:endParaRPr lang="en-US" dirty="0"/>
          </a:p>
          <a:p>
            <a:pPr marL="971550" lvl="1" indent="-514350">
              <a:buFont typeface="+mj-lt"/>
              <a:buAutoNum type="arabicPeriod"/>
            </a:pPr>
            <a:r>
              <a:rPr lang="en-CA" dirty="0"/>
              <a:t>The student must be assigned to a roster for a specific teacher.</a:t>
            </a:r>
            <a:endParaRPr lang="en-US" dirty="0"/>
          </a:p>
          <a:p>
            <a:pPr marL="971550" lvl="1" indent="-514350">
              <a:buFont typeface="+mj-lt"/>
              <a:buAutoNum type="arabicPeriod"/>
            </a:pPr>
            <a:r>
              <a:rPr lang="en-CA" dirty="0"/>
              <a:t>The teacher must complete the First Contact Survey/PNP in Educator Portal.</a:t>
            </a:r>
            <a:endParaRPr lang="en-US" dirty="0"/>
          </a:p>
          <a:p>
            <a:r>
              <a:rPr lang="en-CA" dirty="0"/>
              <a:t>The system generates the first </a:t>
            </a:r>
            <a:r>
              <a:rPr lang="en-CA" dirty="0" err="1"/>
              <a:t>testlet</a:t>
            </a:r>
            <a:r>
              <a:rPr lang="en-CA" dirty="0"/>
              <a:t> after all of the steps listed above are completed, and this takes up to 24 hours. </a:t>
            </a:r>
          </a:p>
          <a:p>
            <a:r>
              <a:rPr lang="en-CA" b="1" i="1" dirty="0"/>
              <a:t>Do not </a:t>
            </a:r>
            <a:r>
              <a:rPr lang="en-CA" dirty="0"/>
              <a:t>wait until the last day of the window to complete the steps above, or a code will not be able to be entered. </a:t>
            </a:r>
            <a:endParaRPr lang="en-US" dirty="0"/>
          </a:p>
        </p:txBody>
      </p:sp>
      <p:sp>
        <p:nvSpPr>
          <p:cNvPr id="5" name="Slide Number Placeholder 4">
            <a:extLst>
              <a:ext uri="{FF2B5EF4-FFF2-40B4-BE49-F238E27FC236}">
                <a16:creationId xmlns:a16="http://schemas.microsoft.com/office/drawing/2014/main" id="{57895195-6AFC-4872-8A6D-21517CB3312C}"/>
              </a:ext>
            </a:extLst>
          </p:cNvPr>
          <p:cNvSpPr>
            <a:spLocks noGrp="1"/>
          </p:cNvSpPr>
          <p:nvPr>
            <p:ph type="sldNum" sz="quarter" idx="10"/>
          </p:nvPr>
        </p:nvSpPr>
        <p:spPr/>
        <p:txBody>
          <a:bodyPr/>
          <a:lstStyle/>
          <a:p>
            <a:fld id="{CD5C70A5-9411-4B11-A0DB-D49D3D849901}" type="slidenum">
              <a:rPr lang="en-US" smtClean="0"/>
              <a:pPr/>
              <a:t>12</a:t>
            </a:fld>
            <a:endParaRPr lang="en-US"/>
          </a:p>
        </p:txBody>
      </p:sp>
    </p:spTree>
    <p:extLst>
      <p:ext uri="{BB962C8B-B14F-4D97-AF65-F5344CB8AC3E}">
        <p14:creationId xmlns:p14="http://schemas.microsoft.com/office/powerpoint/2010/main" val="359417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Using Special Circumstance Codes (3 of 5)</a:t>
            </a:r>
          </a:p>
        </p:txBody>
      </p:sp>
      <p:sp>
        <p:nvSpPr>
          <p:cNvPr id="3" name="Content Placeholder 2"/>
          <p:cNvSpPr>
            <a:spLocks noGrp="1"/>
          </p:cNvSpPr>
          <p:nvPr>
            <p:ph type="body" sz="quarter" idx="11"/>
          </p:nvPr>
        </p:nvSpPr>
        <p:spPr/>
        <p:txBody>
          <a:bodyPr>
            <a:normAutofit fontScale="77500" lnSpcReduction="20000"/>
          </a:bodyPr>
          <a:lstStyle/>
          <a:p>
            <a:r>
              <a:rPr lang="en-US"/>
              <a:t>The Special Circumstance fields are located in Educator Portal under the test management menu. </a:t>
            </a:r>
          </a:p>
          <a:p>
            <a:pPr lvl="1"/>
            <a:r>
              <a:rPr lang="en-US"/>
              <a:t>The codes are listed as descriptive words (e.g. Chronic Absences or Parental Refusal, etc.), which are accessed from a drop-down menu. </a:t>
            </a:r>
          </a:p>
          <a:p>
            <a:r>
              <a:rPr lang="en-US"/>
              <a:t>Although other Special Circumstance Codes may be listed in the </a:t>
            </a:r>
            <a:br>
              <a:rPr lang="en-US"/>
            </a:br>
            <a:r>
              <a:rPr lang="en-US"/>
              <a:t>drop-down menu, only the New Jersey approved codes provided in this training module may be used. </a:t>
            </a:r>
          </a:p>
          <a:p>
            <a:r>
              <a:rPr lang="en-US"/>
              <a:t>Only individuals with the Educator Portal user role of District Test Coordinator have the permissions necessary to assign these codes. </a:t>
            </a:r>
          </a:p>
        </p:txBody>
      </p:sp>
      <p:sp>
        <p:nvSpPr>
          <p:cNvPr id="5" name="Slide Number Placeholder 4">
            <a:extLst>
              <a:ext uri="{FF2B5EF4-FFF2-40B4-BE49-F238E27FC236}">
                <a16:creationId xmlns:a16="http://schemas.microsoft.com/office/drawing/2014/main" id="{B66D5B7C-D5E6-48A6-8EA8-0F2A655D1A58}"/>
              </a:ext>
            </a:extLst>
          </p:cNvPr>
          <p:cNvSpPr>
            <a:spLocks noGrp="1"/>
          </p:cNvSpPr>
          <p:nvPr>
            <p:ph type="sldNum" sz="quarter" idx="10"/>
          </p:nvPr>
        </p:nvSpPr>
        <p:spPr/>
        <p:txBody>
          <a:bodyPr/>
          <a:lstStyle/>
          <a:p>
            <a:fld id="{CD5C70A5-9411-4B11-A0DB-D49D3D849901}" type="slidenum">
              <a:rPr lang="en-US" smtClean="0"/>
              <a:pPr/>
              <a:t>13</a:t>
            </a:fld>
            <a:endParaRPr lang="en-US"/>
          </a:p>
        </p:txBody>
      </p:sp>
    </p:spTree>
    <p:extLst>
      <p:ext uri="{BB962C8B-B14F-4D97-AF65-F5344CB8AC3E}">
        <p14:creationId xmlns:p14="http://schemas.microsoft.com/office/powerpoint/2010/main" val="39100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Using Special Circumstance Codes (4 of 5)</a:t>
            </a:r>
          </a:p>
        </p:txBody>
      </p:sp>
      <p:sp>
        <p:nvSpPr>
          <p:cNvPr id="3" name="Content Placeholder 2"/>
          <p:cNvSpPr>
            <a:spLocks noGrp="1"/>
          </p:cNvSpPr>
          <p:nvPr>
            <p:ph type="body" sz="quarter" idx="11"/>
          </p:nvPr>
        </p:nvSpPr>
        <p:spPr/>
        <p:txBody>
          <a:bodyPr vert="horz" lIns="91440" tIns="45720" rIns="91440" bIns="45720" rtlCol="0" anchor="t">
            <a:normAutofit fontScale="92500"/>
          </a:bodyPr>
          <a:lstStyle/>
          <a:p>
            <a:r>
              <a:rPr lang="en-US"/>
              <a:t>In most scenarios, a Special Circumstance (SC) Code is entered once per content area (ELA, Math or Science) associated with the first testlet to be delivered. </a:t>
            </a:r>
          </a:p>
          <a:p>
            <a:r>
              <a:rPr lang="en-US"/>
              <a:t>In certain cases, an SC Code may need to entered per individual testlet (e.g., the student was discovered cheating on a specific testlet).</a:t>
            </a:r>
          </a:p>
          <a:p>
            <a:r>
              <a:rPr lang="en-US" b="1"/>
              <a:t>Note</a:t>
            </a:r>
            <a:r>
              <a:rPr lang="en-US"/>
              <a:t>: SC Codes can be changed even after a code is saved. </a:t>
            </a:r>
          </a:p>
        </p:txBody>
      </p:sp>
      <p:sp>
        <p:nvSpPr>
          <p:cNvPr id="5" name="Slide Number Placeholder 4">
            <a:extLst>
              <a:ext uri="{FF2B5EF4-FFF2-40B4-BE49-F238E27FC236}">
                <a16:creationId xmlns:a16="http://schemas.microsoft.com/office/drawing/2014/main" id="{9D89D834-E839-497E-A5EE-0858F1667ED8}"/>
              </a:ext>
            </a:extLst>
          </p:cNvPr>
          <p:cNvSpPr>
            <a:spLocks noGrp="1"/>
          </p:cNvSpPr>
          <p:nvPr>
            <p:ph type="sldNum" sz="quarter" idx="10"/>
          </p:nvPr>
        </p:nvSpPr>
        <p:spPr/>
        <p:txBody>
          <a:bodyPr/>
          <a:lstStyle/>
          <a:p>
            <a:fld id="{CD5C70A5-9411-4B11-A0DB-D49D3D849901}" type="slidenum">
              <a:rPr lang="en-US" smtClean="0"/>
              <a:pPr/>
              <a:t>14</a:t>
            </a:fld>
            <a:endParaRPr lang="en-US"/>
          </a:p>
        </p:txBody>
      </p:sp>
    </p:spTree>
    <p:extLst>
      <p:ext uri="{BB962C8B-B14F-4D97-AF65-F5344CB8AC3E}">
        <p14:creationId xmlns:p14="http://schemas.microsoft.com/office/powerpoint/2010/main" val="284791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Using Special Circumstance Codes (5 of 5)</a:t>
            </a:r>
          </a:p>
        </p:txBody>
      </p:sp>
      <p:sp>
        <p:nvSpPr>
          <p:cNvPr id="3" name="Content Placeholder 2"/>
          <p:cNvSpPr>
            <a:spLocks noGrp="1"/>
          </p:cNvSpPr>
          <p:nvPr>
            <p:ph type="body" sz="quarter" idx="11"/>
          </p:nvPr>
        </p:nvSpPr>
        <p:spPr/>
        <p:txBody>
          <a:bodyPr>
            <a:normAutofit fontScale="77500" lnSpcReduction="20000"/>
          </a:bodyPr>
          <a:lstStyle/>
          <a:p>
            <a:r>
              <a:rPr lang="en-US"/>
              <a:t>The next slide is a table that outlines the New Jersey approved Special Circumstance Codes that are available in the DLM Educator Portal.</a:t>
            </a:r>
          </a:p>
          <a:p>
            <a:r>
              <a:rPr lang="en-US"/>
              <a:t>The table contains:</a:t>
            </a:r>
          </a:p>
          <a:p>
            <a:pPr lvl="1"/>
            <a:r>
              <a:rPr lang="en-US"/>
              <a:t>The New Jersey-approved code that will be found in the Educator Portal Special Circumstance drop-down menu</a:t>
            </a:r>
          </a:p>
          <a:p>
            <a:pPr lvl="1"/>
            <a:r>
              <a:rPr lang="en-US"/>
              <a:t>The New Jersey-specific definition of the code</a:t>
            </a:r>
          </a:p>
          <a:p>
            <a:pPr marL="0" indent="0">
              <a:buNone/>
            </a:pPr>
            <a:r>
              <a:rPr lang="en-US" b="1"/>
              <a:t>Note</a:t>
            </a:r>
            <a:r>
              <a:rPr lang="en-US"/>
              <a:t>: Although other Special Circumstance Codes may be listed in Educator Portal, only the New Jersey approved codes may be used. </a:t>
            </a:r>
          </a:p>
        </p:txBody>
      </p:sp>
      <p:sp>
        <p:nvSpPr>
          <p:cNvPr id="5" name="Slide Number Placeholder 4">
            <a:extLst>
              <a:ext uri="{FF2B5EF4-FFF2-40B4-BE49-F238E27FC236}">
                <a16:creationId xmlns:a16="http://schemas.microsoft.com/office/drawing/2014/main" id="{1A7ABAC8-5365-49F8-B099-6B676B19C632}"/>
              </a:ext>
            </a:extLst>
          </p:cNvPr>
          <p:cNvSpPr>
            <a:spLocks noGrp="1"/>
          </p:cNvSpPr>
          <p:nvPr>
            <p:ph type="sldNum" sz="quarter" idx="10"/>
          </p:nvPr>
        </p:nvSpPr>
        <p:spPr/>
        <p:txBody>
          <a:bodyPr/>
          <a:lstStyle/>
          <a:p>
            <a:fld id="{CD5C70A5-9411-4B11-A0DB-D49D3D849901}" type="slidenum">
              <a:rPr lang="en-US" smtClean="0"/>
              <a:pPr/>
              <a:t>15</a:t>
            </a:fld>
            <a:endParaRPr lang="en-US"/>
          </a:p>
        </p:txBody>
      </p:sp>
    </p:spTree>
    <p:extLst>
      <p:ext uri="{BB962C8B-B14F-4D97-AF65-F5344CB8AC3E}">
        <p14:creationId xmlns:p14="http://schemas.microsoft.com/office/powerpoint/2010/main" val="172788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NJ Approved Special Circumstance Code Definitions </a:t>
            </a:r>
          </a:p>
        </p:txBody>
      </p:sp>
      <p:sp>
        <p:nvSpPr>
          <p:cNvPr id="3" name="Slide Number Placeholder 2">
            <a:extLst>
              <a:ext uri="{FF2B5EF4-FFF2-40B4-BE49-F238E27FC236}">
                <a16:creationId xmlns:a16="http://schemas.microsoft.com/office/drawing/2014/main" id="{3A74694F-4F03-48FE-B150-059B00B5EF3B}"/>
              </a:ext>
            </a:extLst>
          </p:cNvPr>
          <p:cNvSpPr>
            <a:spLocks noGrp="1"/>
          </p:cNvSpPr>
          <p:nvPr>
            <p:ph type="sldNum" sz="quarter" idx="10"/>
          </p:nvPr>
        </p:nvSpPr>
        <p:spPr/>
        <p:txBody>
          <a:bodyPr/>
          <a:lstStyle/>
          <a:p>
            <a:fld id="{CD5C70A5-9411-4B11-A0DB-D49D3D849901}" type="slidenum">
              <a:rPr lang="en-US" smtClean="0"/>
              <a:pPr/>
              <a:t>16</a:t>
            </a:fld>
            <a:endParaRPr lang="en-US"/>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1407716564"/>
              </p:ext>
            </p:extLst>
          </p:nvPr>
        </p:nvGraphicFramePr>
        <p:xfrm>
          <a:off x="548640" y="1379362"/>
          <a:ext cx="10515600" cy="4099275"/>
        </p:xfrm>
        <a:graphic>
          <a:graphicData uri="http://schemas.openxmlformats.org/drawingml/2006/table">
            <a:tbl>
              <a:tblPr firstRow="1" bandRow="1">
                <a:tableStyleId>{5DA37D80-6434-44D0-A028-1B22A696006F}</a:tableStyleId>
              </a:tblPr>
              <a:tblGrid>
                <a:gridCol w="4413573">
                  <a:extLst>
                    <a:ext uri="{9D8B030D-6E8A-4147-A177-3AD203B41FA5}">
                      <a16:colId xmlns:a16="http://schemas.microsoft.com/office/drawing/2014/main" val="20000"/>
                    </a:ext>
                  </a:extLst>
                </a:gridCol>
                <a:gridCol w="6102027">
                  <a:extLst>
                    <a:ext uri="{9D8B030D-6E8A-4147-A177-3AD203B41FA5}">
                      <a16:colId xmlns:a16="http://schemas.microsoft.com/office/drawing/2014/main" val="20003"/>
                    </a:ext>
                  </a:extLst>
                </a:gridCol>
              </a:tblGrid>
              <a:tr h="401267">
                <a:tc>
                  <a:txBody>
                    <a:bodyPr/>
                    <a:lstStyle/>
                    <a:p>
                      <a:pPr algn="ctr" fontAlgn="b"/>
                      <a:r>
                        <a:rPr lang="en-US" sz="1400" u="none" strike="noStrike" dirty="0"/>
                        <a:t>Educator Portal Special Circumstance Code</a:t>
                      </a:r>
                      <a:endParaRPr lang="en-US" sz="1400" b="1" i="0" u="none" strike="noStrike" dirty="0">
                        <a:solidFill>
                          <a:schemeClr val="bg1"/>
                        </a:solidFill>
                        <a:latin typeface="Arial" panose="020B0604020202020204" pitchFamily="34" charset="0"/>
                        <a:cs typeface="Arial" panose="020B0604020202020204" pitchFamily="34" charset="0"/>
                      </a:endParaRPr>
                    </a:p>
                  </a:txBody>
                  <a:tcPr marL="89869" marR="89869" marT="45722" marB="45722" anchor="ctr"/>
                </a:tc>
                <a:tc>
                  <a:txBody>
                    <a:bodyPr/>
                    <a:lstStyle/>
                    <a:p>
                      <a:pPr algn="ctr" fontAlgn="t"/>
                      <a:r>
                        <a:rPr lang="en-US" sz="1400" u="none" strike="noStrike"/>
                        <a:t>New Jersey Specific Definition</a:t>
                      </a:r>
                      <a:endParaRPr lang="en-US" sz="1400" b="1" i="0" u="none" strike="noStrike">
                        <a:solidFill>
                          <a:schemeClr val="bg1"/>
                        </a:solidFill>
                        <a:latin typeface="Arial" panose="020B0604020202020204" pitchFamily="34" charset="0"/>
                        <a:cs typeface="Arial" panose="020B0604020202020204" pitchFamily="34" charset="0"/>
                      </a:endParaRPr>
                    </a:p>
                  </a:txBody>
                  <a:tcPr marL="89869" marR="89869" marT="45722" marB="45722" anchor="ctr"/>
                </a:tc>
                <a:extLst>
                  <a:ext uri="{0D108BD9-81ED-4DB2-BD59-A6C34878D82A}">
                    <a16:rowId xmlns:a16="http://schemas.microsoft.com/office/drawing/2014/main" val="10000"/>
                  </a:ext>
                </a:extLst>
              </a:tr>
              <a:tr h="652059">
                <a:tc>
                  <a:txBody>
                    <a:bodyPr/>
                    <a:lstStyle/>
                    <a:p>
                      <a:pPr algn="l" fontAlgn="t"/>
                      <a:r>
                        <a:rPr lang="en-US" sz="1400" u="none" strike="noStrike" dirty="0"/>
                        <a:t>Chronic Absences</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tc>
                  <a:txBody>
                    <a:bodyPr/>
                    <a:lstStyle/>
                    <a:p>
                      <a:pPr algn="l" fontAlgn="t"/>
                      <a:r>
                        <a:rPr lang="en-US" sz="1400" u="none" strike="noStrike" dirty="0"/>
                        <a:t>Student did not complete </a:t>
                      </a:r>
                      <a:r>
                        <a:rPr lang="en-US" sz="1400" i="1" u="none" strike="noStrike" dirty="0"/>
                        <a:t>any</a:t>
                      </a:r>
                      <a:r>
                        <a:rPr lang="en-US" sz="1400" u="none" strike="noStrike" dirty="0"/>
                        <a:t> testing, as they were</a:t>
                      </a:r>
                      <a:r>
                        <a:rPr lang="en-US" sz="1400" u="none" strike="noStrike" baseline="0" dirty="0"/>
                        <a:t> </a:t>
                      </a:r>
                      <a:r>
                        <a:rPr lang="en-US" sz="1400" u="none" strike="noStrike" dirty="0"/>
                        <a:t>not present during testing window.</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extLst>
                  <a:ext uri="{0D108BD9-81ED-4DB2-BD59-A6C34878D82A}">
                    <a16:rowId xmlns:a16="http://schemas.microsoft.com/office/drawing/2014/main" val="10001"/>
                  </a:ext>
                </a:extLst>
              </a:tr>
              <a:tr h="401267">
                <a:tc>
                  <a:txBody>
                    <a:bodyPr/>
                    <a:lstStyle/>
                    <a:p>
                      <a:pPr algn="l" fontAlgn="t"/>
                      <a:r>
                        <a:rPr lang="en-US" sz="1400" u="none" strike="noStrike" dirty="0"/>
                        <a:t>Catastrophic Illness or Accident</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tc>
                  <a:txBody>
                    <a:bodyPr/>
                    <a:lstStyle/>
                    <a:p>
                      <a:pPr algn="l" fontAlgn="t"/>
                      <a:r>
                        <a:rPr lang="en-US" sz="1400" u="none" strike="noStrike" dirty="0"/>
                        <a:t>Medical emergency prevented testing of student.</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extLst>
                  <a:ext uri="{0D108BD9-81ED-4DB2-BD59-A6C34878D82A}">
                    <a16:rowId xmlns:a16="http://schemas.microsoft.com/office/drawing/2014/main" val="10002"/>
                  </a:ext>
                </a:extLst>
              </a:tr>
              <a:tr h="401267">
                <a:tc>
                  <a:txBody>
                    <a:bodyPr/>
                    <a:lstStyle/>
                    <a:p>
                      <a:pPr algn="l" fontAlgn="t"/>
                      <a:r>
                        <a:rPr lang="en-US" sz="1400" u="none" strike="noStrike" dirty="0"/>
                        <a:t>Parent Refusal</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tc>
                  <a:txBody>
                    <a:bodyPr/>
                    <a:lstStyle/>
                    <a:p>
                      <a:pPr algn="l" fontAlgn="t"/>
                      <a:r>
                        <a:rPr lang="en-US" sz="1400" u="none" strike="noStrike" dirty="0"/>
                        <a:t>Parent will not allow their child to test. </a:t>
                      </a:r>
                    </a:p>
                  </a:txBody>
                  <a:tcPr marL="89869" marR="89869" marT="45722" marB="45722" anchor="ctr"/>
                </a:tc>
                <a:extLst>
                  <a:ext uri="{0D108BD9-81ED-4DB2-BD59-A6C34878D82A}">
                    <a16:rowId xmlns:a16="http://schemas.microsoft.com/office/drawing/2014/main" val="10003"/>
                  </a:ext>
                </a:extLst>
              </a:tr>
              <a:tr h="652059">
                <a:tc>
                  <a:txBody>
                    <a:bodyPr/>
                    <a:lstStyle/>
                    <a:p>
                      <a:pPr algn="l" fontAlgn="t"/>
                      <a:r>
                        <a:rPr lang="en-US" sz="1400" u="none" strike="noStrike" dirty="0"/>
                        <a:t>Teacher Cheating or Mis-Administration</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tc>
                  <a:txBody>
                    <a:bodyPr/>
                    <a:lstStyle/>
                    <a:p>
                      <a:pPr algn="l" fontAlgn="t"/>
                      <a:r>
                        <a:rPr lang="en-US" sz="1400" u="none" strike="noStrike" dirty="0"/>
                        <a:t>Student's testing is invalid due to failure to provide manipulatives, inappropriate supports provided during test (including prompting), etc.</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extLst>
                  <a:ext uri="{0D108BD9-81ED-4DB2-BD59-A6C34878D82A}">
                    <a16:rowId xmlns:a16="http://schemas.microsoft.com/office/drawing/2014/main" val="10005"/>
                  </a:ext>
                </a:extLst>
              </a:tr>
              <a:tr h="859832">
                <a:tc>
                  <a:txBody>
                    <a:bodyPr/>
                    <a:lstStyle/>
                    <a:p>
                      <a:pPr algn="l" fontAlgn="t"/>
                      <a:r>
                        <a:rPr lang="en-US" sz="1400" u="none" strike="noStrike" dirty="0"/>
                        <a:t>State Use 1 (10001)</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89869" marR="89869" marT="45722" marB="45722"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u="none" strike="noStrike" kern="1200" dirty="0"/>
                        <a:t>NJ-specific code to be used when students have completed some testlets in the content area(s) but are unable to finish all testlets due to absences. </a:t>
                      </a:r>
                      <a:endParaRPr lang="en-US" sz="1400" u="none" strike="noStrike" kern="1200" dirty="0">
                        <a:solidFill>
                          <a:schemeClr val="tx1"/>
                        </a:solidFill>
                        <a:latin typeface="+mn-lt"/>
                        <a:ea typeface="+mn-ea"/>
                        <a:cs typeface="+mn-cs"/>
                      </a:endParaRPr>
                    </a:p>
                  </a:txBody>
                  <a:tcPr marL="89869" marR="89869" marT="45722" marB="45722" anchor="ctr"/>
                </a:tc>
                <a:extLst>
                  <a:ext uri="{0D108BD9-81ED-4DB2-BD59-A6C34878D82A}">
                    <a16:rowId xmlns:a16="http://schemas.microsoft.com/office/drawing/2014/main" val="10006"/>
                  </a:ext>
                </a:extLst>
              </a:tr>
              <a:tr h="652059">
                <a:tc>
                  <a:txBody>
                    <a:bodyPr/>
                    <a:lstStyle/>
                    <a:p>
                      <a:pPr algn="l" fontAlgn="t"/>
                      <a:r>
                        <a:rPr lang="en-US" sz="1400" u="none" strike="noStrike" kern="1200" dirty="0"/>
                        <a:t>State Use 2 (10002)</a:t>
                      </a:r>
                      <a:endParaRPr lang="en-US" sz="1400" u="none" strike="noStrike" kern="1200" dirty="0">
                        <a:solidFill>
                          <a:schemeClr val="tx1"/>
                        </a:solidFill>
                        <a:latin typeface="+mn-lt"/>
                        <a:ea typeface="+mn-ea"/>
                        <a:cs typeface="+mn-cs"/>
                      </a:endParaRPr>
                    </a:p>
                  </a:txBody>
                  <a:tcPr marL="89869" marR="89869" marT="45722" marB="45722"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t>NJ-specific code to be used when students who have begun testing are unable to complete testing in specific content area(s) due to behavioral issues after many attempts to have the student complete testing. </a:t>
                      </a:r>
                      <a:endParaRPr lang="en-US" sz="1400" b="0" dirty="0"/>
                    </a:p>
                  </a:txBody>
                  <a:tcPr marL="89869" marR="89869" marT="45722" marB="45722" anchor="ctr"/>
                </a:tc>
                <a:extLst>
                  <a:ext uri="{0D108BD9-81ED-4DB2-BD59-A6C34878D82A}">
                    <a16:rowId xmlns:a16="http://schemas.microsoft.com/office/drawing/2014/main" val="997676485"/>
                  </a:ext>
                </a:extLst>
              </a:tr>
            </a:tbl>
          </a:graphicData>
        </a:graphic>
      </p:graphicFrame>
    </p:spTree>
    <p:extLst>
      <p:ext uri="{BB962C8B-B14F-4D97-AF65-F5344CB8AC3E}">
        <p14:creationId xmlns:p14="http://schemas.microsoft.com/office/powerpoint/2010/main" val="419527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Scenarios Where You Must Code All Content Areas </a:t>
            </a:r>
          </a:p>
        </p:txBody>
      </p:sp>
      <p:sp>
        <p:nvSpPr>
          <p:cNvPr id="3" name="Content Placeholder 2"/>
          <p:cNvSpPr>
            <a:spLocks noGrp="1"/>
          </p:cNvSpPr>
          <p:nvPr>
            <p:ph type="body" sz="quarter" idx="11"/>
          </p:nvPr>
        </p:nvSpPr>
        <p:spPr/>
        <p:txBody>
          <a:bodyPr>
            <a:normAutofit/>
          </a:bodyPr>
          <a:lstStyle/>
          <a:p>
            <a:pPr marL="0" indent="0">
              <a:buNone/>
            </a:pPr>
            <a:r>
              <a:rPr lang="en-US" sz="3200" dirty="0"/>
              <a:t>The following scenarios require that a Special Circumstance Code be entered for each content area </a:t>
            </a:r>
            <a:r>
              <a:rPr lang="en-US" dirty="0"/>
              <a:t>—</a:t>
            </a:r>
            <a:r>
              <a:rPr lang="en-US" sz="3200" dirty="0"/>
              <a:t>once for Math, ELA, and Science when applicable.</a:t>
            </a:r>
          </a:p>
          <a:p>
            <a:pPr marL="457200"/>
            <a:r>
              <a:rPr lang="en-US" sz="2400" dirty="0"/>
              <a:t>Chronic Absences</a:t>
            </a:r>
          </a:p>
          <a:p>
            <a:pPr marL="457200"/>
            <a:r>
              <a:rPr lang="en-US" sz="2400" dirty="0"/>
              <a:t>Parent Refusal</a:t>
            </a:r>
          </a:p>
        </p:txBody>
      </p:sp>
      <p:sp>
        <p:nvSpPr>
          <p:cNvPr id="5" name="Slide Number Placeholder 4">
            <a:extLst>
              <a:ext uri="{FF2B5EF4-FFF2-40B4-BE49-F238E27FC236}">
                <a16:creationId xmlns:a16="http://schemas.microsoft.com/office/drawing/2014/main" id="{02925E1E-7D98-4FE0-82E8-15B9C504BA82}"/>
              </a:ext>
            </a:extLst>
          </p:cNvPr>
          <p:cNvSpPr>
            <a:spLocks noGrp="1"/>
          </p:cNvSpPr>
          <p:nvPr>
            <p:ph type="sldNum" sz="quarter" idx="10"/>
          </p:nvPr>
        </p:nvSpPr>
        <p:spPr/>
        <p:txBody>
          <a:bodyPr/>
          <a:lstStyle/>
          <a:p>
            <a:fld id="{CD5C70A5-9411-4B11-A0DB-D49D3D849901}" type="slidenum">
              <a:rPr lang="en-US" smtClean="0"/>
              <a:pPr/>
              <a:t>17</a:t>
            </a:fld>
            <a:endParaRPr lang="en-US"/>
          </a:p>
        </p:txBody>
      </p:sp>
    </p:spTree>
    <p:extLst>
      <p:ext uri="{BB962C8B-B14F-4D97-AF65-F5344CB8AC3E}">
        <p14:creationId xmlns:p14="http://schemas.microsoft.com/office/powerpoint/2010/main" val="412472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009" y="173037"/>
            <a:ext cx="10096959" cy="747579"/>
          </a:xfrm>
        </p:spPr>
        <p:txBody>
          <a:bodyPr/>
          <a:lstStyle/>
          <a:p>
            <a:r>
              <a:rPr lang="en-US" sz="3600"/>
              <a:t>Scenarios Where You May Code One or More Content Areas</a:t>
            </a:r>
          </a:p>
        </p:txBody>
      </p:sp>
      <p:sp>
        <p:nvSpPr>
          <p:cNvPr id="5" name="Content Placeholder 2">
            <a:extLst>
              <a:ext uri="{FF2B5EF4-FFF2-40B4-BE49-F238E27FC236}">
                <a16:creationId xmlns:a16="http://schemas.microsoft.com/office/drawing/2014/main" id="{BB0A9379-BD30-48C8-9112-ECA8DB8AC165}"/>
              </a:ext>
            </a:extLst>
          </p:cNvPr>
          <p:cNvSpPr>
            <a:spLocks noGrp="1"/>
          </p:cNvSpPr>
          <p:nvPr>
            <p:ph type="body" sz="quarter" idx="11"/>
          </p:nvPr>
        </p:nvSpPr>
        <p:spPr/>
        <p:txBody>
          <a:bodyPr>
            <a:normAutofit fontScale="77500" lnSpcReduction="20000"/>
          </a:bodyPr>
          <a:lstStyle/>
          <a:p>
            <a:pPr marL="0" indent="0">
              <a:buNone/>
            </a:pPr>
            <a:r>
              <a:rPr lang="en-US" dirty="0"/>
              <a:t>The following codes may be coded at the content-area level:</a:t>
            </a:r>
          </a:p>
          <a:p>
            <a:r>
              <a:rPr lang="en-US" sz="3200" b="1" dirty="0"/>
              <a:t>Catastrophic Illness or Accident </a:t>
            </a:r>
            <a:r>
              <a:rPr lang="en-US" sz="3200" dirty="0"/>
              <a:t>- Code only the incomplete content area if the student completed all required </a:t>
            </a:r>
            <a:r>
              <a:rPr lang="en-US" sz="3200" dirty="0" err="1"/>
              <a:t>testlets</a:t>
            </a:r>
            <a:r>
              <a:rPr lang="en-US" sz="3200" dirty="0"/>
              <a:t> within another content area before the onset of the illness or accident. </a:t>
            </a:r>
          </a:p>
          <a:p>
            <a:r>
              <a:rPr lang="en-US" sz="3200" b="1" dirty="0"/>
              <a:t>Teacher Cheating or Mis-Administration </a:t>
            </a:r>
            <a:r>
              <a:rPr lang="en-US" sz="3200" dirty="0"/>
              <a:t>- If cheating occurred in only one content area, code only the content area in question. Code all content areas if cheating occurred throughout testing in all content areas.</a:t>
            </a:r>
          </a:p>
          <a:p>
            <a:r>
              <a:rPr lang="en-US" sz="3200" b="1" dirty="0"/>
              <a:t>State Use Codes- </a:t>
            </a:r>
            <a:r>
              <a:rPr lang="en-US" sz="3200" dirty="0"/>
              <a:t>These codes can be used per the specified circumstance on all content areas or only in the content area(s) affected. </a:t>
            </a:r>
          </a:p>
        </p:txBody>
      </p:sp>
      <p:sp>
        <p:nvSpPr>
          <p:cNvPr id="3" name="Slide Number Placeholder 2">
            <a:extLst>
              <a:ext uri="{FF2B5EF4-FFF2-40B4-BE49-F238E27FC236}">
                <a16:creationId xmlns:a16="http://schemas.microsoft.com/office/drawing/2014/main" id="{929BAC43-3392-40F6-84BF-A15627385DCF}"/>
              </a:ext>
            </a:extLst>
          </p:cNvPr>
          <p:cNvSpPr>
            <a:spLocks noGrp="1"/>
          </p:cNvSpPr>
          <p:nvPr>
            <p:ph type="sldNum" sz="quarter" idx="10"/>
          </p:nvPr>
        </p:nvSpPr>
        <p:spPr/>
        <p:txBody>
          <a:bodyPr/>
          <a:lstStyle/>
          <a:p>
            <a:fld id="{CD5C70A5-9411-4B11-A0DB-D49D3D849901}" type="slidenum">
              <a:rPr lang="en-US" smtClean="0"/>
              <a:pPr/>
              <a:t>18</a:t>
            </a:fld>
            <a:endParaRPr lang="en-US"/>
          </a:p>
        </p:txBody>
      </p:sp>
    </p:spTree>
    <p:extLst>
      <p:ext uri="{BB962C8B-B14F-4D97-AF65-F5344CB8AC3E}">
        <p14:creationId xmlns:p14="http://schemas.microsoft.com/office/powerpoint/2010/main" val="330037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A5B9-4781-4630-AD08-EA5B7079CBDA}"/>
              </a:ext>
            </a:extLst>
          </p:cNvPr>
          <p:cNvSpPr>
            <a:spLocks noGrp="1"/>
          </p:cNvSpPr>
          <p:nvPr>
            <p:ph type="title"/>
          </p:nvPr>
        </p:nvSpPr>
        <p:spPr/>
        <p:txBody>
          <a:bodyPr/>
          <a:lstStyle/>
          <a:p>
            <a:r>
              <a:rPr lang="en-US">
                <a:ea typeface="+mj-lt"/>
                <a:cs typeface="+mj-lt"/>
              </a:rPr>
              <a:t>Entering Special Circumstance Codes</a:t>
            </a:r>
          </a:p>
        </p:txBody>
      </p:sp>
      <p:sp>
        <p:nvSpPr>
          <p:cNvPr id="3" name="Content Placeholder 2">
            <a:extLst>
              <a:ext uri="{FF2B5EF4-FFF2-40B4-BE49-F238E27FC236}">
                <a16:creationId xmlns:a16="http://schemas.microsoft.com/office/drawing/2014/main" id="{9D3B8AD1-BBF3-44E3-873E-2BE26AB27443}"/>
              </a:ext>
            </a:extLst>
          </p:cNvPr>
          <p:cNvSpPr>
            <a:spLocks noGrp="1"/>
          </p:cNvSpPr>
          <p:nvPr>
            <p:ph type="body" sz="quarter" idx="11"/>
          </p:nvPr>
        </p:nvSpPr>
        <p:spPr/>
        <p:txBody>
          <a:bodyPr vert="horz" lIns="91440" tIns="45720" rIns="91440" bIns="45720" rtlCol="0" anchor="t">
            <a:normAutofit fontScale="92500" lnSpcReduction="10000"/>
          </a:bodyPr>
          <a:lstStyle/>
          <a:p>
            <a:r>
              <a:rPr lang="en-US" dirty="0">
                <a:cs typeface="Calibri"/>
              </a:rPr>
              <a:t>Only District Test Coordinators (DTCs) may enter special circumstance codes. </a:t>
            </a:r>
          </a:p>
          <a:p>
            <a:pPr lvl="1"/>
            <a:r>
              <a:rPr lang="en-US" b="1" dirty="0">
                <a:cs typeface="Calibri"/>
              </a:rPr>
              <a:t>The </a:t>
            </a:r>
            <a:r>
              <a:rPr lang="en-US" b="1" i="1" dirty="0">
                <a:cs typeface="Calibri"/>
              </a:rPr>
              <a:t>only</a:t>
            </a:r>
            <a:r>
              <a:rPr lang="en-US" b="1" dirty="0">
                <a:cs typeface="Calibri"/>
              </a:rPr>
              <a:t> special circumstance codes that may be used for New Jersey are listed on slide 16 in this document. </a:t>
            </a:r>
          </a:p>
          <a:p>
            <a:r>
              <a:rPr lang="en-US" dirty="0">
                <a:cs typeface="Calibri"/>
              </a:rPr>
              <a:t>Please see the document </a:t>
            </a:r>
            <a:r>
              <a:rPr lang="en-US" dirty="0">
                <a:cs typeface="Calibri"/>
                <a:hlinkClick r:id="rId2"/>
              </a:rPr>
              <a:t>“Special Circumstance Codes for the Year-End Model</a:t>
            </a:r>
            <a:r>
              <a:rPr lang="en-US" dirty="0">
                <a:cs typeface="Calibri"/>
              </a:rPr>
              <a:t>” linked on the </a:t>
            </a:r>
            <a:r>
              <a:rPr lang="en-US" dirty="0">
                <a:cs typeface="Calibri"/>
                <a:hlinkClick r:id="rId3"/>
              </a:rPr>
              <a:t>NJ DLM webpage</a:t>
            </a:r>
            <a:r>
              <a:rPr lang="en-US" dirty="0">
                <a:cs typeface="Calibri"/>
              </a:rPr>
              <a:t> for information on how to enter special circumstance codes in Educator Portal. </a:t>
            </a:r>
          </a:p>
        </p:txBody>
      </p:sp>
      <p:sp>
        <p:nvSpPr>
          <p:cNvPr id="4" name="Slide Number Placeholder 3">
            <a:extLst>
              <a:ext uri="{FF2B5EF4-FFF2-40B4-BE49-F238E27FC236}">
                <a16:creationId xmlns:a16="http://schemas.microsoft.com/office/drawing/2014/main" id="{0562964B-4425-4040-93EF-E21FF3F8CC02}"/>
              </a:ext>
            </a:extLst>
          </p:cNvPr>
          <p:cNvSpPr>
            <a:spLocks noGrp="1"/>
          </p:cNvSpPr>
          <p:nvPr>
            <p:ph type="sldNum" sz="quarter" idx="10"/>
          </p:nvPr>
        </p:nvSpPr>
        <p:spPr/>
        <p:txBody>
          <a:bodyPr/>
          <a:lstStyle/>
          <a:p>
            <a:fld id="{CD5C70A5-9411-4B11-A0DB-D49D3D849901}" type="slidenum">
              <a:rPr lang="en-US" smtClean="0"/>
              <a:pPr/>
              <a:t>19</a:t>
            </a:fld>
            <a:endParaRPr lang="en-US"/>
          </a:p>
        </p:txBody>
      </p:sp>
    </p:spTree>
    <p:extLst>
      <p:ext uri="{BB962C8B-B14F-4D97-AF65-F5344CB8AC3E}">
        <p14:creationId xmlns:p14="http://schemas.microsoft.com/office/powerpoint/2010/main" val="212033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Key Dates</a:t>
            </a:r>
          </a:p>
        </p:txBody>
      </p:sp>
      <p:sp>
        <p:nvSpPr>
          <p:cNvPr id="4" name="Content Placeholder 3"/>
          <p:cNvSpPr>
            <a:spLocks noGrp="1"/>
          </p:cNvSpPr>
          <p:nvPr>
            <p:ph type="body" sz="quarter" idx="11"/>
          </p:nvPr>
        </p:nvSpPr>
        <p:spPr/>
        <p:txBody>
          <a:bodyPr vert="horz" lIns="91440" tIns="45720" rIns="91440" bIns="45720" rtlCol="0" anchor="t">
            <a:normAutofit fontScale="92500" lnSpcReduction="10000"/>
          </a:bodyPr>
          <a:lstStyle/>
          <a:p>
            <a:r>
              <a:rPr lang="en-US" b="1" dirty="0"/>
              <a:t>February 1 through March 18, 2024</a:t>
            </a:r>
            <a:r>
              <a:rPr lang="en-US" dirty="0"/>
              <a:t> - District window to complete Personal Needs and Preferences (PNP) Profiles and First Contact (FC) surveys.</a:t>
            </a:r>
          </a:p>
          <a:p>
            <a:r>
              <a:rPr lang="en-US" b="1" dirty="0"/>
              <a:t>April 8 to May 31, 2024 </a:t>
            </a:r>
            <a:r>
              <a:rPr lang="en-US" dirty="0"/>
              <a:t>- DLM assessment administration window.</a:t>
            </a:r>
          </a:p>
          <a:p>
            <a:r>
              <a:rPr lang="en-US" b="1" dirty="0"/>
              <a:t>May 29, 2024 </a:t>
            </a:r>
            <a:r>
              <a:rPr lang="en-US" dirty="0"/>
              <a:t>- Last day to make changes to data in Educator Portal, which includes applying Special Circumstance Codes to student assessments. </a:t>
            </a:r>
          </a:p>
        </p:txBody>
      </p:sp>
      <p:sp>
        <p:nvSpPr>
          <p:cNvPr id="3" name="Slide Number Placeholder 2">
            <a:extLst>
              <a:ext uri="{FF2B5EF4-FFF2-40B4-BE49-F238E27FC236}">
                <a16:creationId xmlns:a16="http://schemas.microsoft.com/office/drawing/2014/main" id="{C36E7560-D711-4616-BAA1-A3EB17517ADD}"/>
              </a:ext>
            </a:extLst>
          </p:cNvPr>
          <p:cNvSpPr>
            <a:spLocks noGrp="1"/>
          </p:cNvSpPr>
          <p:nvPr>
            <p:ph type="sldNum" sz="quarter" idx="10"/>
          </p:nvPr>
        </p:nvSpPr>
        <p:spPr/>
        <p:txBody>
          <a:bodyPr/>
          <a:lstStyle/>
          <a:p>
            <a:fld id="{CD5C70A5-9411-4B11-A0DB-D49D3D849901}" type="slidenum">
              <a:rPr lang="en-US" smtClean="0"/>
              <a:pPr/>
              <a:t>2</a:t>
            </a:fld>
            <a:endParaRPr lang="en-US"/>
          </a:p>
        </p:txBody>
      </p:sp>
    </p:spTree>
    <p:extLst>
      <p:ext uri="{BB962C8B-B14F-4D97-AF65-F5344CB8AC3E}">
        <p14:creationId xmlns:p14="http://schemas.microsoft.com/office/powerpoint/2010/main" val="384705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378896"/>
            <a:ext cx="8939211" cy="747579"/>
          </a:xfrm>
        </p:spPr>
        <p:txBody>
          <a:bodyPr/>
          <a:lstStyle/>
          <a:p>
            <a:pPr algn="ctr"/>
            <a:r>
              <a:rPr lang="en-US"/>
              <a:t>Contact DLM</a:t>
            </a:r>
          </a:p>
        </p:txBody>
      </p:sp>
      <p:sp>
        <p:nvSpPr>
          <p:cNvPr id="4" name="Content Placeholder 3"/>
          <p:cNvSpPr>
            <a:spLocks noGrp="1"/>
          </p:cNvSpPr>
          <p:nvPr>
            <p:ph type="body" sz="quarter" idx="11"/>
          </p:nvPr>
        </p:nvSpPr>
        <p:spPr/>
        <p:txBody>
          <a:bodyPr vert="horz" lIns="91440" tIns="45720" rIns="822960" bIns="45720" rtlCol="0" anchor="t">
            <a:normAutofit fontScale="92500"/>
          </a:bodyPr>
          <a:lstStyle/>
          <a:p>
            <a:pPr marL="0" indent="0" algn="ctr">
              <a:lnSpc>
                <a:spcPct val="110000"/>
              </a:lnSpc>
              <a:spcBef>
                <a:spcPts val="0"/>
              </a:spcBef>
              <a:buNone/>
            </a:pPr>
            <a:r>
              <a:rPr lang="en"/>
              <a:t>DLM Technical Support </a:t>
            </a:r>
          </a:p>
          <a:p>
            <a:pPr marL="0" indent="0" algn="ctr">
              <a:lnSpc>
                <a:spcPct val="110000"/>
              </a:lnSpc>
              <a:spcBef>
                <a:spcPts val="0"/>
              </a:spcBef>
              <a:buNone/>
            </a:pPr>
            <a:r>
              <a:rPr lang="en"/>
              <a:t>1-855-277-9751</a:t>
            </a:r>
          </a:p>
          <a:p>
            <a:pPr marL="0" indent="0" algn="ctr">
              <a:lnSpc>
                <a:spcPct val="110000"/>
              </a:lnSpc>
              <a:spcBef>
                <a:spcPts val="0"/>
              </a:spcBef>
              <a:buNone/>
            </a:pPr>
            <a:r>
              <a:rPr lang="en">
                <a:hlinkClick r:id="rId3"/>
              </a:rPr>
              <a:t>DLM-support@ku.edu</a:t>
            </a:r>
            <a:endParaRPr lang="en"/>
          </a:p>
          <a:p>
            <a:pPr marL="0" indent="0" algn="ctr">
              <a:lnSpc>
                <a:spcPct val="110000"/>
              </a:lnSpc>
              <a:spcBef>
                <a:spcPts val="0"/>
              </a:spcBef>
              <a:buNone/>
            </a:pPr>
            <a:r>
              <a:rPr lang="en"/>
              <a:t>7:00am – 6:00pm CST, M-F</a:t>
            </a:r>
          </a:p>
          <a:p>
            <a:pPr marL="0" indent="0" algn="ctr">
              <a:lnSpc>
                <a:spcPct val="110000"/>
              </a:lnSpc>
              <a:spcBef>
                <a:spcPts val="0"/>
              </a:spcBef>
              <a:buNone/>
            </a:pPr>
            <a:r>
              <a:rPr lang="en"/>
              <a:t>Additional documentation and CSV templates can be accessed via the </a:t>
            </a:r>
            <a:r>
              <a:rPr lang="en">
                <a:hlinkClick r:id="rId4"/>
              </a:rPr>
              <a:t>New Jersey DLM Website.</a:t>
            </a:r>
            <a:r>
              <a:rPr lang="en"/>
              <a:t> Please be sure to check back frequently for updated information.</a:t>
            </a:r>
          </a:p>
        </p:txBody>
      </p:sp>
      <p:sp>
        <p:nvSpPr>
          <p:cNvPr id="3" name="Slide Number Placeholder 2">
            <a:extLst>
              <a:ext uri="{FF2B5EF4-FFF2-40B4-BE49-F238E27FC236}">
                <a16:creationId xmlns:a16="http://schemas.microsoft.com/office/drawing/2014/main" id="{F05B0912-6D07-439A-89AD-742DF05048C9}"/>
              </a:ext>
            </a:extLst>
          </p:cNvPr>
          <p:cNvSpPr>
            <a:spLocks noGrp="1"/>
          </p:cNvSpPr>
          <p:nvPr>
            <p:ph type="sldNum" sz="quarter" idx="10"/>
          </p:nvPr>
        </p:nvSpPr>
        <p:spPr/>
        <p:txBody>
          <a:bodyPr/>
          <a:lstStyle/>
          <a:p>
            <a:fld id="{CD5C70A5-9411-4B11-A0DB-D49D3D849901}" type="slidenum">
              <a:rPr lang="en-US" smtClean="0"/>
              <a:pPr/>
              <a:t>20</a:t>
            </a:fld>
            <a:endParaRPr lang="en-US"/>
          </a:p>
        </p:txBody>
      </p:sp>
    </p:spTree>
    <p:extLst>
      <p:ext uri="{BB962C8B-B14F-4D97-AF65-F5344CB8AC3E}">
        <p14:creationId xmlns:p14="http://schemas.microsoft.com/office/powerpoint/2010/main" val="185647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a:t>Contact NJDOE</a:t>
            </a:r>
            <a:endParaRPr lang="en-US"/>
          </a:p>
        </p:txBody>
      </p:sp>
      <p:sp>
        <p:nvSpPr>
          <p:cNvPr id="4" name="Content Placeholder 3"/>
          <p:cNvSpPr>
            <a:spLocks noGrp="1"/>
          </p:cNvSpPr>
          <p:nvPr>
            <p:ph type="body" sz="quarter" idx="11"/>
          </p:nvPr>
        </p:nvSpPr>
        <p:spPr/>
        <p:txBody>
          <a:bodyPr vert="horz" lIns="91440" tIns="45720" rIns="91440" bIns="45720" rtlCol="0" anchor="t">
            <a:normAutofit fontScale="92500"/>
          </a:bodyPr>
          <a:lstStyle/>
          <a:p>
            <a:r>
              <a:rPr lang="en-US"/>
              <a:t>Only the DLM Assessment Coordinator, Data Manager, Technology Representative, or Chief School Administrator may contact the Office of Assessments regarding DLM related matters. </a:t>
            </a:r>
          </a:p>
          <a:p>
            <a:r>
              <a:rPr lang="en-US"/>
              <a:t>For questions regarding data management responsibilities, Special Circumstance Codes, Educator Portal, Student Portal, test design, training, accessibility features, scheduling, test administration, etc., email </a:t>
            </a:r>
            <a:r>
              <a:rPr lang="en-US">
                <a:hlinkClick r:id="rId3"/>
              </a:rPr>
              <a:t>assessment@doe.nj.gov</a:t>
            </a:r>
            <a:r>
              <a:rPr lang="en-US"/>
              <a:t>. </a:t>
            </a:r>
          </a:p>
        </p:txBody>
      </p:sp>
      <p:sp>
        <p:nvSpPr>
          <p:cNvPr id="3" name="Slide Number Placeholder 2">
            <a:extLst>
              <a:ext uri="{FF2B5EF4-FFF2-40B4-BE49-F238E27FC236}">
                <a16:creationId xmlns:a16="http://schemas.microsoft.com/office/drawing/2014/main" id="{A30BB5EB-0684-4D02-ADAA-19DAF5E97E50}"/>
              </a:ext>
            </a:extLst>
          </p:cNvPr>
          <p:cNvSpPr>
            <a:spLocks noGrp="1"/>
          </p:cNvSpPr>
          <p:nvPr>
            <p:ph type="sldNum" sz="quarter" idx="10"/>
          </p:nvPr>
        </p:nvSpPr>
        <p:spPr>
          <a:prstGeom prst="rect">
            <a:avLst/>
          </a:prstGeom>
        </p:spPr>
        <p:txBody>
          <a:bodyPr/>
          <a:lstStyle/>
          <a:p>
            <a:fld id="{CD5C70A5-9411-4B11-A0DB-D49D3D849901}" type="slidenum">
              <a:rPr lang="en-US" smtClean="0"/>
              <a:pPr/>
              <a:t>21</a:t>
            </a:fld>
            <a:endParaRPr lang="en-US"/>
          </a:p>
        </p:txBody>
      </p:sp>
    </p:spTree>
    <p:extLst>
      <p:ext uri="{BB962C8B-B14F-4D97-AF65-F5344CB8AC3E}">
        <p14:creationId xmlns:p14="http://schemas.microsoft.com/office/powerpoint/2010/main" val="405621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The Office of Assessment: </a:t>
            </a:r>
            <a:r>
              <a:rPr lang="en-US" dirty="0">
                <a:hlinkClick r:id="rId3"/>
              </a:rPr>
              <a:t>assessment@doe.nj.gov</a:t>
            </a:r>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257226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Training Materials</a:t>
            </a:r>
          </a:p>
        </p:txBody>
      </p:sp>
      <p:sp>
        <p:nvSpPr>
          <p:cNvPr id="4" name="Content Placeholder 3"/>
          <p:cNvSpPr>
            <a:spLocks noGrp="1"/>
          </p:cNvSpPr>
          <p:nvPr>
            <p:ph type="body" sz="quarter" idx="11"/>
          </p:nvPr>
        </p:nvSpPr>
        <p:spPr/>
        <p:txBody>
          <a:bodyPr rIns="365760">
            <a:normAutofit/>
          </a:bodyPr>
          <a:lstStyle/>
          <a:p>
            <a:r>
              <a:rPr lang="en-US" sz="3200" dirty="0"/>
              <a:t>In addition to this training module, all DLM Assessment Coordinators and Data Managers must review the training modules on the </a:t>
            </a:r>
            <a:r>
              <a:rPr lang="en-US" sz="3200" dirty="0">
                <a:hlinkClick r:id="rId3"/>
              </a:rPr>
              <a:t>NJ DLM homepage</a:t>
            </a:r>
            <a:r>
              <a:rPr lang="en-US" sz="3200" dirty="0"/>
              <a:t>.</a:t>
            </a:r>
          </a:p>
          <a:p>
            <a:r>
              <a:rPr lang="en-US" sz="3200" dirty="0"/>
              <a:t>These training documents can be found by selecting “Assessment Coordinator” under the “Roles” filter, and “Assessment Resources” under the “Resource Category” filter. </a:t>
            </a:r>
          </a:p>
        </p:txBody>
      </p:sp>
      <p:sp>
        <p:nvSpPr>
          <p:cNvPr id="3" name="Slide Number Placeholder 2">
            <a:extLst>
              <a:ext uri="{FF2B5EF4-FFF2-40B4-BE49-F238E27FC236}">
                <a16:creationId xmlns:a16="http://schemas.microsoft.com/office/drawing/2014/main" id="{BF5DC0FA-58B8-4E11-BF54-9A68A779EB63}"/>
              </a:ext>
            </a:extLst>
          </p:cNvPr>
          <p:cNvSpPr>
            <a:spLocks noGrp="1"/>
          </p:cNvSpPr>
          <p:nvPr>
            <p:ph type="sldNum" sz="quarter" idx="10"/>
          </p:nvPr>
        </p:nvSpPr>
        <p:spPr/>
        <p:txBody>
          <a:bodyPr/>
          <a:lstStyle/>
          <a:p>
            <a:fld id="{CD5C70A5-9411-4B11-A0DB-D49D3D849901}" type="slidenum">
              <a:rPr lang="en-US" smtClean="0"/>
              <a:pPr/>
              <a:t>3</a:t>
            </a:fld>
            <a:endParaRPr lang="en-US"/>
          </a:p>
        </p:txBody>
      </p:sp>
    </p:spTree>
    <p:extLst>
      <p:ext uri="{BB962C8B-B14F-4D97-AF65-F5344CB8AC3E}">
        <p14:creationId xmlns:p14="http://schemas.microsoft.com/office/powerpoint/2010/main" val="107470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New Jersey Specific Guidance</a:t>
            </a:r>
            <a:endParaRPr lang="en-US" dirty="0"/>
          </a:p>
        </p:txBody>
      </p:sp>
      <p:sp>
        <p:nvSpPr>
          <p:cNvPr id="4" name="Content Placeholder 3"/>
          <p:cNvSpPr>
            <a:spLocks noGrp="1"/>
          </p:cNvSpPr>
          <p:nvPr>
            <p:ph type="body" sz="quarter" idx="11"/>
          </p:nvPr>
        </p:nvSpPr>
        <p:spPr/>
        <p:txBody>
          <a:bodyPr>
            <a:normAutofit/>
          </a:bodyPr>
          <a:lstStyle/>
          <a:p>
            <a:r>
              <a:rPr lang="en-US" dirty="0"/>
              <a:t>Some of the guidance in this presentation will differ from the guidance offered in DLM documentation. </a:t>
            </a:r>
          </a:p>
          <a:p>
            <a:r>
              <a:rPr lang="en-US" dirty="0"/>
              <a:t>Protocols and guidance specific to New Jersey take precedence over DLM documentation.</a:t>
            </a:r>
          </a:p>
        </p:txBody>
      </p:sp>
      <p:sp>
        <p:nvSpPr>
          <p:cNvPr id="3" name="Slide Number Placeholder 2">
            <a:extLst>
              <a:ext uri="{FF2B5EF4-FFF2-40B4-BE49-F238E27FC236}">
                <a16:creationId xmlns:a16="http://schemas.microsoft.com/office/drawing/2014/main" id="{C75404A5-8464-470A-A92D-C7334A786861}"/>
              </a:ext>
            </a:extLst>
          </p:cNvPr>
          <p:cNvSpPr>
            <a:spLocks noGrp="1"/>
          </p:cNvSpPr>
          <p:nvPr>
            <p:ph type="sldNum" sz="quarter" idx="10"/>
          </p:nvPr>
        </p:nvSpPr>
        <p:spPr/>
        <p:txBody>
          <a:bodyPr/>
          <a:lstStyle/>
          <a:p>
            <a:fld id="{CD5C70A5-9411-4B11-A0DB-D49D3D849901}" type="slidenum">
              <a:rPr lang="en-US" smtClean="0"/>
              <a:pPr/>
              <a:t>4</a:t>
            </a:fld>
            <a:endParaRPr lang="en-US"/>
          </a:p>
        </p:txBody>
      </p:sp>
    </p:spTree>
    <p:extLst>
      <p:ext uri="{BB962C8B-B14F-4D97-AF65-F5344CB8AC3E}">
        <p14:creationId xmlns:p14="http://schemas.microsoft.com/office/powerpoint/2010/main" val="428678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33" y="173037"/>
            <a:ext cx="10096959" cy="747579"/>
          </a:xfrm>
        </p:spPr>
        <p:txBody>
          <a:bodyPr>
            <a:noAutofit/>
          </a:bodyPr>
          <a:lstStyle/>
          <a:p>
            <a:r>
              <a:rPr lang="en-US" sz="3600" dirty="0"/>
              <a:t>Managing Student Moves/Transfers </a:t>
            </a:r>
            <a:br>
              <a:rPr lang="en-US" sz="3600" dirty="0"/>
            </a:br>
            <a:r>
              <a:rPr lang="en-US" sz="3600" dirty="0"/>
              <a:t>(Outside of District)</a:t>
            </a:r>
          </a:p>
        </p:txBody>
      </p:sp>
      <p:sp>
        <p:nvSpPr>
          <p:cNvPr id="4" name="Content Placeholder 3"/>
          <p:cNvSpPr>
            <a:spLocks noGrp="1"/>
          </p:cNvSpPr>
          <p:nvPr>
            <p:ph type="body" sz="quarter" idx="11"/>
          </p:nvPr>
        </p:nvSpPr>
        <p:spPr/>
        <p:txBody>
          <a:bodyPr>
            <a:normAutofit/>
          </a:bodyPr>
          <a:lstStyle/>
          <a:p>
            <a:pPr marL="0" indent="0">
              <a:buNone/>
            </a:pPr>
            <a:r>
              <a:rPr lang="en-US" dirty="0"/>
              <a:t>Districts that receive transfer students during the DLM administration window must coordinate with the student’s prior school district to complete the student transfer steps starting on page 101 in the </a:t>
            </a:r>
            <a:r>
              <a:rPr lang="en-US" dirty="0">
                <a:hlinkClick r:id="rId3"/>
              </a:rPr>
              <a:t>DLM Data Management Manual</a:t>
            </a:r>
            <a:r>
              <a:rPr lang="en-US" dirty="0"/>
              <a:t>.</a:t>
            </a:r>
            <a:r>
              <a:rPr lang="en-US" baseline="0" dirty="0"/>
              <a:t> </a:t>
            </a:r>
            <a:endParaRPr lang="en-US" dirty="0"/>
          </a:p>
        </p:txBody>
      </p:sp>
      <p:sp>
        <p:nvSpPr>
          <p:cNvPr id="3" name="Slide Number Placeholder 2">
            <a:extLst>
              <a:ext uri="{FF2B5EF4-FFF2-40B4-BE49-F238E27FC236}">
                <a16:creationId xmlns:a16="http://schemas.microsoft.com/office/drawing/2014/main" id="{EAB8C365-9B92-425B-89E1-A4B10B408C0F}"/>
              </a:ext>
            </a:extLst>
          </p:cNvPr>
          <p:cNvSpPr>
            <a:spLocks noGrp="1"/>
          </p:cNvSpPr>
          <p:nvPr>
            <p:ph type="sldNum" sz="quarter" idx="10"/>
          </p:nvPr>
        </p:nvSpPr>
        <p:spPr/>
        <p:txBody>
          <a:bodyPr/>
          <a:lstStyle/>
          <a:p>
            <a:fld id="{CD5C70A5-9411-4B11-A0DB-D49D3D849901}" type="slidenum">
              <a:rPr lang="en-US" smtClean="0"/>
              <a:pPr/>
              <a:t>5</a:t>
            </a:fld>
            <a:endParaRPr lang="en-US"/>
          </a:p>
        </p:txBody>
      </p:sp>
    </p:spTree>
    <p:extLst>
      <p:ext uri="{BB962C8B-B14F-4D97-AF65-F5344CB8AC3E}">
        <p14:creationId xmlns:p14="http://schemas.microsoft.com/office/powerpoint/2010/main" val="320855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424" y="235678"/>
            <a:ext cx="10096959" cy="747579"/>
          </a:xfrm>
        </p:spPr>
        <p:txBody>
          <a:bodyPr/>
          <a:lstStyle/>
          <a:p>
            <a:r>
              <a:rPr lang="en-US" sz="3600"/>
              <a:t>Managing Student Moves/Transfers </a:t>
            </a:r>
            <a:br>
              <a:rPr lang="en-US" sz="3600"/>
            </a:br>
            <a:r>
              <a:rPr lang="en-US" sz="3600"/>
              <a:t>(Within Same District</a:t>
            </a:r>
            <a:r>
              <a:rPr lang="en-US"/>
              <a:t>)</a:t>
            </a:r>
          </a:p>
        </p:txBody>
      </p:sp>
      <p:sp>
        <p:nvSpPr>
          <p:cNvPr id="4" name="Content Placeholder 3"/>
          <p:cNvSpPr>
            <a:spLocks noGrp="1"/>
          </p:cNvSpPr>
          <p:nvPr>
            <p:ph type="body" sz="quarter" idx="11"/>
          </p:nvPr>
        </p:nvSpPr>
        <p:spPr/>
        <p:txBody>
          <a:bodyPr/>
          <a:lstStyle/>
          <a:p>
            <a:pPr marL="0" indent="0">
              <a:buNone/>
            </a:pPr>
            <a:r>
              <a:rPr lang="en-US" dirty="0"/>
              <a:t>DLM Assessment Coordinators and Data Managers with the District Test Coordinator (DTC) role may transfer students between schools within their own district by following the step-by-step guidance provided in the </a:t>
            </a:r>
            <a:r>
              <a:rPr lang="en-US" dirty="0">
                <a:hlinkClick r:id="rId3"/>
              </a:rPr>
              <a:t>DLM Data Management Manual</a:t>
            </a:r>
            <a:r>
              <a:rPr lang="en-US" dirty="0"/>
              <a:t> starting on page 122.</a:t>
            </a:r>
          </a:p>
        </p:txBody>
      </p:sp>
      <p:sp>
        <p:nvSpPr>
          <p:cNvPr id="3" name="Slide Number Placeholder 2">
            <a:extLst>
              <a:ext uri="{FF2B5EF4-FFF2-40B4-BE49-F238E27FC236}">
                <a16:creationId xmlns:a16="http://schemas.microsoft.com/office/drawing/2014/main" id="{03CA0F94-C3C2-4DE9-82CC-087675515856}"/>
              </a:ext>
            </a:extLst>
          </p:cNvPr>
          <p:cNvSpPr>
            <a:spLocks noGrp="1"/>
          </p:cNvSpPr>
          <p:nvPr>
            <p:ph type="sldNum" sz="quarter" idx="10"/>
          </p:nvPr>
        </p:nvSpPr>
        <p:spPr/>
        <p:txBody>
          <a:bodyPr/>
          <a:lstStyle/>
          <a:p>
            <a:fld id="{CD5C70A5-9411-4B11-A0DB-D49D3D849901}" type="slidenum">
              <a:rPr lang="en-US" smtClean="0"/>
              <a:pPr/>
              <a:t>6</a:t>
            </a:fld>
            <a:endParaRPr lang="en-US"/>
          </a:p>
        </p:txBody>
      </p:sp>
    </p:spTree>
    <p:extLst>
      <p:ext uri="{BB962C8B-B14F-4D97-AF65-F5344CB8AC3E}">
        <p14:creationId xmlns:p14="http://schemas.microsoft.com/office/powerpoint/2010/main" val="264025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Exit Codes vs. Special Circumstance Codes</a:t>
            </a:r>
          </a:p>
        </p:txBody>
      </p:sp>
      <p:sp>
        <p:nvSpPr>
          <p:cNvPr id="4" name="Content Placeholder 3"/>
          <p:cNvSpPr>
            <a:spLocks noGrp="1"/>
          </p:cNvSpPr>
          <p:nvPr>
            <p:ph type="body" sz="quarter" idx="11"/>
          </p:nvPr>
        </p:nvSpPr>
        <p:spPr/>
        <p:txBody>
          <a:bodyPr>
            <a:normAutofit fontScale="70000" lnSpcReduction="20000"/>
          </a:bodyPr>
          <a:lstStyle/>
          <a:p>
            <a:r>
              <a:rPr lang="en-US"/>
              <a:t>Exit codes are used when a student is no longer required to be accounted for in the DLM Educator Portal. </a:t>
            </a:r>
          </a:p>
          <a:p>
            <a:pPr lvl="1">
              <a:buFont typeface="Calibri" panose="020F0502020204030204" pitchFamily="34" charset="0"/>
              <a:buChar char="-"/>
            </a:pPr>
            <a:r>
              <a:rPr lang="en-US" b="1"/>
              <a:t>Example</a:t>
            </a:r>
            <a:r>
              <a:rPr lang="en-US"/>
              <a:t>: A student that does not meet the eligibility criteria for the alternate assessment is enrolled in the Educator Portal. In this situation, the student enrollment record should be removed from the Educator Portal using an exit code.</a:t>
            </a:r>
          </a:p>
          <a:p>
            <a:r>
              <a:rPr lang="en-US"/>
              <a:t>Special Circumstance codes are used when a student who is required to be accounted for in the DLM Educator Portal does not complete the assessment. This also includes testing refusals. </a:t>
            </a:r>
          </a:p>
          <a:p>
            <a:pPr lvl="1">
              <a:buFont typeface="Calibri" panose="020F0502020204030204" pitchFamily="34" charset="0"/>
              <a:buChar char="-"/>
            </a:pPr>
            <a:r>
              <a:rPr lang="en-US" b="1"/>
              <a:t>Example</a:t>
            </a:r>
            <a:r>
              <a:rPr lang="en-US"/>
              <a:t>: A student is absent during the test administration window and does not complete any testing. In this situation, the student enrollment and roster records must remain in the Educator Portal and a Special Circumstance Code would be assigned to the assessment record. </a:t>
            </a:r>
          </a:p>
        </p:txBody>
      </p:sp>
      <p:sp>
        <p:nvSpPr>
          <p:cNvPr id="3" name="Slide Number Placeholder 2">
            <a:extLst>
              <a:ext uri="{FF2B5EF4-FFF2-40B4-BE49-F238E27FC236}">
                <a16:creationId xmlns:a16="http://schemas.microsoft.com/office/drawing/2014/main" id="{881BD46F-48A1-4C73-A5C3-D4B1056327A1}"/>
              </a:ext>
            </a:extLst>
          </p:cNvPr>
          <p:cNvSpPr>
            <a:spLocks noGrp="1"/>
          </p:cNvSpPr>
          <p:nvPr>
            <p:ph type="sldNum" sz="quarter" idx="10"/>
          </p:nvPr>
        </p:nvSpPr>
        <p:spPr/>
        <p:txBody>
          <a:bodyPr/>
          <a:lstStyle/>
          <a:p>
            <a:fld id="{CD5C70A5-9411-4B11-A0DB-D49D3D849901}" type="slidenum">
              <a:rPr lang="en-US" smtClean="0"/>
              <a:pPr/>
              <a:t>7</a:t>
            </a:fld>
            <a:endParaRPr lang="en-US"/>
          </a:p>
        </p:txBody>
      </p:sp>
    </p:spTree>
    <p:extLst>
      <p:ext uri="{BB962C8B-B14F-4D97-AF65-F5344CB8AC3E}">
        <p14:creationId xmlns:p14="http://schemas.microsoft.com/office/powerpoint/2010/main" val="13573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Removing Students from Educator Portal</a:t>
            </a:r>
          </a:p>
        </p:txBody>
      </p:sp>
      <p:sp>
        <p:nvSpPr>
          <p:cNvPr id="4" name="Content Placeholder 3"/>
          <p:cNvSpPr>
            <a:spLocks noGrp="1"/>
          </p:cNvSpPr>
          <p:nvPr>
            <p:ph type="body" sz="quarter" idx="11"/>
          </p:nvPr>
        </p:nvSpPr>
        <p:spPr/>
        <p:txBody>
          <a:bodyPr>
            <a:normAutofit fontScale="77500" lnSpcReduction="20000"/>
          </a:bodyPr>
          <a:lstStyle/>
          <a:p>
            <a:r>
              <a:rPr lang="en-US" dirty="0"/>
              <a:t>In the event that a student was claimed in error, or otherwise needs to be removed from the DLM Educator Portal, directions for removing a student can be found starting on page 109 of the </a:t>
            </a:r>
            <a:r>
              <a:rPr lang="en" dirty="0">
                <a:hlinkClick r:id="rId3"/>
              </a:rPr>
              <a:t>DLM Data Management Manual</a:t>
            </a:r>
            <a:r>
              <a:rPr lang="en-US" dirty="0"/>
              <a:t>. </a:t>
            </a:r>
          </a:p>
          <a:p>
            <a:r>
              <a:rPr lang="en-US" dirty="0"/>
              <a:t>Multiple students can be removed from the Educator Portal at one time using the directions on page 114 of the manual.</a:t>
            </a:r>
          </a:p>
          <a:p>
            <a:r>
              <a:rPr lang="en-US" dirty="0"/>
              <a:t>When completing the process for removing a student from the DLM Educator Portal, an exit code must be entered in order to process the removal of the student record from the system. </a:t>
            </a:r>
          </a:p>
        </p:txBody>
      </p:sp>
      <p:sp>
        <p:nvSpPr>
          <p:cNvPr id="3" name="Slide Number Placeholder 2">
            <a:extLst>
              <a:ext uri="{FF2B5EF4-FFF2-40B4-BE49-F238E27FC236}">
                <a16:creationId xmlns:a16="http://schemas.microsoft.com/office/drawing/2014/main" id="{92AEDC2E-646C-4047-90CA-9EAAA55AD74B}"/>
              </a:ext>
            </a:extLst>
          </p:cNvPr>
          <p:cNvSpPr>
            <a:spLocks noGrp="1"/>
          </p:cNvSpPr>
          <p:nvPr>
            <p:ph type="sldNum" sz="quarter" idx="10"/>
          </p:nvPr>
        </p:nvSpPr>
        <p:spPr/>
        <p:txBody>
          <a:bodyPr/>
          <a:lstStyle/>
          <a:p>
            <a:fld id="{CD5C70A5-9411-4B11-A0DB-D49D3D849901}" type="slidenum">
              <a:rPr lang="en-US" smtClean="0"/>
              <a:pPr/>
              <a:t>8</a:t>
            </a:fld>
            <a:endParaRPr lang="en-US"/>
          </a:p>
        </p:txBody>
      </p:sp>
    </p:spTree>
    <p:extLst>
      <p:ext uri="{BB962C8B-B14F-4D97-AF65-F5344CB8AC3E}">
        <p14:creationId xmlns:p14="http://schemas.microsoft.com/office/powerpoint/2010/main" val="113851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Codes (1 of 2)</a:t>
            </a:r>
          </a:p>
        </p:txBody>
      </p:sp>
      <p:sp>
        <p:nvSpPr>
          <p:cNvPr id="4" name="Content Placeholder 3"/>
          <p:cNvSpPr>
            <a:spLocks noGrp="1"/>
          </p:cNvSpPr>
          <p:nvPr>
            <p:ph type="body" sz="quarter" idx="11"/>
          </p:nvPr>
        </p:nvSpPr>
        <p:spPr/>
        <p:txBody>
          <a:bodyPr>
            <a:normAutofit fontScale="62500" lnSpcReduction="20000"/>
          </a:bodyPr>
          <a:lstStyle/>
          <a:p>
            <a:pPr marL="0" indent="0">
              <a:buNone/>
            </a:pPr>
            <a:r>
              <a:rPr lang="en-US" b="1" dirty="0"/>
              <a:t>The following exit codes are the only codes approved for use in New Jersey. No other exit codes are permitted to be used in Educator Portal.</a:t>
            </a:r>
          </a:p>
          <a:p>
            <a:r>
              <a:rPr lang="en-US" sz="2600" dirty="0"/>
              <a:t>Code 2 —Transferred to a different public school district in the same state</a:t>
            </a:r>
          </a:p>
          <a:p>
            <a:r>
              <a:rPr lang="en-US" sz="2600" dirty="0"/>
              <a:t>Code 6 — Home schooled (teacher is not paid using public school funds)</a:t>
            </a:r>
          </a:p>
          <a:p>
            <a:r>
              <a:rPr lang="en-US" sz="2600" dirty="0"/>
              <a:t>Code 11 — A student with a chronic, significant, persistent medical issue/condition that prevents the student from receiving instruction and prevents the student from being able to participate in assessments. </a:t>
            </a:r>
          </a:p>
          <a:p>
            <a:r>
              <a:rPr lang="en-US" sz="2600" dirty="0"/>
              <a:t>This code may be used for homebound students, students in long-term care facilities, and students who are hospitalized. </a:t>
            </a:r>
          </a:p>
          <a:p>
            <a:r>
              <a:rPr lang="en-US" sz="2600" dirty="0"/>
              <a:t>The medical condition(s) is/are long term and chronic, therefore the district will know in advance of the test window the inability to test the student. </a:t>
            </a:r>
          </a:p>
          <a:p>
            <a:r>
              <a:rPr lang="en-US" sz="2600" dirty="0"/>
              <a:t>Questions about the use of this code should be directed to </a:t>
            </a:r>
            <a:r>
              <a:rPr lang="en-US" sz="2600" dirty="0">
                <a:hlinkClick r:id="rId3"/>
              </a:rPr>
              <a:t>assessment@doe.nj.gov</a:t>
            </a:r>
            <a:r>
              <a:rPr lang="en-US" sz="2600" dirty="0"/>
              <a:t>. </a:t>
            </a:r>
          </a:p>
        </p:txBody>
      </p:sp>
      <p:sp>
        <p:nvSpPr>
          <p:cNvPr id="3" name="Slide Number Placeholder 2">
            <a:extLst>
              <a:ext uri="{FF2B5EF4-FFF2-40B4-BE49-F238E27FC236}">
                <a16:creationId xmlns:a16="http://schemas.microsoft.com/office/drawing/2014/main" id="{0D19BA96-2CF5-4EB9-A9E3-6B5CF4AD9151}"/>
              </a:ext>
            </a:extLst>
          </p:cNvPr>
          <p:cNvSpPr>
            <a:spLocks noGrp="1"/>
          </p:cNvSpPr>
          <p:nvPr>
            <p:ph type="sldNum" sz="quarter" idx="10"/>
          </p:nvPr>
        </p:nvSpPr>
        <p:spPr/>
        <p:txBody>
          <a:bodyPr/>
          <a:lstStyle/>
          <a:p>
            <a:fld id="{CD5C70A5-9411-4B11-A0DB-D49D3D849901}" type="slidenum">
              <a:rPr lang="en-US" smtClean="0"/>
              <a:pPr/>
              <a:t>9</a:t>
            </a:fld>
            <a:endParaRPr lang="en-US" dirty="0"/>
          </a:p>
        </p:txBody>
      </p:sp>
    </p:spTree>
    <p:extLst>
      <p:ext uri="{BB962C8B-B14F-4D97-AF65-F5344CB8AC3E}">
        <p14:creationId xmlns:p14="http://schemas.microsoft.com/office/powerpoint/2010/main" val="256194932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Props1.xml><?xml version="1.0" encoding="utf-8"?>
<ds:datastoreItem xmlns:ds="http://schemas.openxmlformats.org/officeDocument/2006/customXml" ds:itemID="{4B7454CD-DA2A-48E5-A58B-4D712BE9D468}">
  <ds:schemaRefs>
    <ds:schemaRef ds:uri="http://schemas.microsoft.com/sharepoint/v3/contenttype/forms"/>
  </ds:schemaRefs>
</ds:datastoreItem>
</file>

<file path=customXml/itemProps2.xml><?xml version="1.0" encoding="utf-8"?>
<ds:datastoreItem xmlns:ds="http://schemas.openxmlformats.org/officeDocument/2006/customXml" ds:itemID="{D0A8E842-0C23-4926-AD5E-A4963C5ED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4FF90-5577-422A-848D-8F8CF03D92AA}">
  <ds:schemaRef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microsoft.com/sharepoint/v3"/>
    <ds:schemaRef ds:uri="8089b851-2d40-4043-a4c6-e46a55c68222"/>
    <ds:schemaRef ds:uri="http://schemas.microsoft.com/office/infopath/2007/PartnerControls"/>
    <ds:schemaRef ds:uri="http://schemas.openxmlformats.org/package/2006/metadata/core-properties"/>
    <ds:schemaRef ds:uri="15ebe88e-7bda-4304-bde2-f2b889566e4a"/>
  </ds:schemaRefs>
</ds:datastoreItem>
</file>

<file path=docProps/app.xml><?xml version="1.0" encoding="utf-8"?>
<Properties xmlns="http://schemas.openxmlformats.org/officeDocument/2006/extended-properties" xmlns:vt="http://schemas.openxmlformats.org/officeDocument/2006/docPropsVTypes">
  <Template>NJDOE_0921</Template>
  <TotalTime>20</TotalTime>
  <Words>1943</Words>
  <Application>Microsoft Macintosh PowerPoint</Application>
  <PresentationFormat>Widescreen</PresentationFormat>
  <Paragraphs>141</Paragraphs>
  <Slides>23</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Bell MT</vt:lpstr>
      <vt:lpstr>Calibri</vt:lpstr>
      <vt:lpstr>Palatino Linotype</vt:lpstr>
      <vt:lpstr>NDJOE_Main</vt:lpstr>
      <vt:lpstr>NJDOE_TitleSlide</vt:lpstr>
      <vt:lpstr>NJDOE_SectionTitle</vt:lpstr>
      <vt:lpstr>Dynamic Learning Maps (DLM) Managing Student Moves 2023-2024: Using Exit Codes and Special Circumstance Codes for Voiding Testlets</vt:lpstr>
      <vt:lpstr> Key Dates</vt:lpstr>
      <vt:lpstr>Required Training Materials</vt:lpstr>
      <vt:lpstr>New Jersey Specific Guidance</vt:lpstr>
      <vt:lpstr>Managing Student Moves/Transfers  (Outside of District)</vt:lpstr>
      <vt:lpstr>Managing Student Moves/Transfers  (Within Same District)</vt:lpstr>
      <vt:lpstr>Exit Codes vs. Special Circumstance Codes</vt:lpstr>
      <vt:lpstr>Removing Students from Educator Portal</vt:lpstr>
      <vt:lpstr>Exit Codes (1 of 2)</vt:lpstr>
      <vt:lpstr>Exit Codes (2 of 2)</vt:lpstr>
      <vt:lpstr>Using Special Circumstance Codes (1 of 5)</vt:lpstr>
      <vt:lpstr>Using Special Circumstance Codes (2 of 5)</vt:lpstr>
      <vt:lpstr>Using Special Circumstance Codes (3 of 5)</vt:lpstr>
      <vt:lpstr>Using Special Circumstance Codes (4 of 5)</vt:lpstr>
      <vt:lpstr>Using Special Circumstance Codes (5 of 5)</vt:lpstr>
      <vt:lpstr>NJ Approved Special Circumstance Code Definitions </vt:lpstr>
      <vt:lpstr>Scenarios Where You Must Code All Content Areas </vt:lpstr>
      <vt:lpstr>Scenarios Where You May Code One or More Content Areas</vt:lpstr>
      <vt:lpstr>Entering Special Circumstance Codes</vt:lpstr>
      <vt:lpstr>Contact DLM</vt:lpstr>
      <vt:lpstr>Contact NJDOE</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Learning Maps (DLM) Managing Student Moves 2021-2022 Using Exit Codes and Special Circumstance Codes for Voiding Testlets</dc:title>
  <dc:creator>New Jersey Department of Education</dc:creator>
  <cp:lastModifiedBy>Anna Obarzanek</cp:lastModifiedBy>
  <cp:revision>16</cp:revision>
  <dcterms:created xsi:type="dcterms:W3CDTF">2021-10-15T14:20:24Z</dcterms:created>
  <dcterms:modified xsi:type="dcterms:W3CDTF">2024-01-04T15:26:28Z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