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58" r:id="rId5"/>
    <p:sldMasterId id="2147483682" r:id="rId6"/>
  </p:sldMasterIdLst>
  <p:notesMasterIdLst>
    <p:notesMasterId r:id="rId51"/>
  </p:notesMasterIdLst>
  <p:handoutMasterIdLst>
    <p:handoutMasterId r:id="rId52"/>
  </p:handoutMasterIdLst>
  <p:sldIdLst>
    <p:sldId id="256" r:id="rId7"/>
    <p:sldId id="272" r:id="rId8"/>
    <p:sldId id="669" r:id="rId9"/>
    <p:sldId id="271" r:id="rId10"/>
    <p:sldId id="649" r:id="rId11"/>
    <p:sldId id="317" r:id="rId12"/>
    <p:sldId id="637" r:id="rId13"/>
    <p:sldId id="318" r:id="rId14"/>
    <p:sldId id="319" r:id="rId15"/>
    <p:sldId id="602" r:id="rId16"/>
    <p:sldId id="629" r:id="rId17"/>
    <p:sldId id="601" r:id="rId18"/>
    <p:sldId id="638" r:id="rId19"/>
    <p:sldId id="600" r:id="rId20"/>
    <p:sldId id="599" r:id="rId21"/>
    <p:sldId id="650" r:id="rId22"/>
    <p:sldId id="595" r:id="rId23"/>
    <p:sldId id="624" r:id="rId24"/>
    <p:sldId id="635" r:id="rId25"/>
    <p:sldId id="597" r:id="rId26"/>
    <p:sldId id="596" r:id="rId27"/>
    <p:sldId id="651" r:id="rId28"/>
    <p:sldId id="590" r:id="rId29"/>
    <p:sldId id="617" r:id="rId30"/>
    <p:sldId id="632" r:id="rId31"/>
    <p:sldId id="670" r:id="rId32"/>
    <p:sldId id="671" r:id="rId33"/>
    <p:sldId id="636" r:id="rId34"/>
    <p:sldId id="618" r:id="rId35"/>
    <p:sldId id="619" r:id="rId36"/>
    <p:sldId id="609" r:id="rId37"/>
    <p:sldId id="623" r:id="rId38"/>
    <p:sldId id="622" r:id="rId39"/>
    <p:sldId id="621" r:id="rId40"/>
    <p:sldId id="652" r:id="rId41"/>
    <p:sldId id="608" r:id="rId42"/>
    <p:sldId id="640" r:id="rId43"/>
    <p:sldId id="653" r:id="rId44"/>
    <p:sldId id="606" r:id="rId45"/>
    <p:sldId id="612" r:id="rId46"/>
    <p:sldId id="396" r:id="rId47"/>
    <p:sldId id="394" r:id="rId48"/>
    <p:sldId id="283" r:id="rId49"/>
    <p:sldId id="257" r:id="rId5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4F46B1-707A-5B93-A46B-F62F659AAB5B}" name="Philp, Amanda" initials="PA" userId="S::aphilp@doe.nj.gov::3bf74b4f-61c5-49ef-9ab1-2bcd505a44b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auhan, Swati" initials="CS" lastIdx="20" clrIdx="0">
    <p:extLst>
      <p:ext uri="{19B8F6BF-5375-455C-9EA6-DF929625EA0E}">
        <p15:presenceInfo xmlns:p15="http://schemas.microsoft.com/office/powerpoint/2012/main" userId="S::schauhan@doe.nj.gov::4d545244-44e6-4bf6-a485-1eda809375f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420D"/>
    <a:srgbClr val="6E2405"/>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451DFB-AACD-594A-8E9D-FE88946E8094}" v="4" dt="2023-12-14T16:26:44.126"/>
    <p1510:client id="{6BD272DE-8918-72C4-BD3D-E8AE87045E5B}" v="20" dt="2023-12-14T15:30:57.111"/>
    <p1510:client id="{C9488308-24BA-0789-C87E-1380283C020A}" v="6" dt="2023-12-14T15:58:54.930"/>
    <p1510:client id="{D6E3AEF4-3089-4929-BD5C-2C64CAB1791D}" v="3" dt="2023-12-21T15:07:49.1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09"/>
  </p:normalViewPr>
  <p:slideViewPr>
    <p:cSldViewPr snapToGrid="0">
      <p:cViewPr varScale="1">
        <p:scale>
          <a:sx n="106" d="100"/>
          <a:sy n="106" d="100"/>
        </p:scale>
        <p:origin x="792" y="18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commentAuthors" Target="commentAuthors.xml"/><Relationship Id="rId58" Type="http://schemas.microsoft.com/office/2016/11/relationships/changesInfo" Target="changesInfos/changesInfo1.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microsoft.com/office/2015/10/relationships/revisionInfo" Target="revisionInfo.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handoutMaster" Target="handoutMasters/handoutMaster1.xml"/><Relationship Id="rId6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Loria" userId="636e8f0f-4fa6-4a66-a4f0-72cb09ea6f5e" providerId="ADAL" clId="{1A451DFB-AACD-594A-8E9D-FE88946E8094}"/>
    <pc:docChg chg="undo custSel addSld modSld">
      <pc:chgData name="Anna Loria" userId="636e8f0f-4fa6-4a66-a4f0-72cb09ea6f5e" providerId="ADAL" clId="{1A451DFB-AACD-594A-8E9D-FE88946E8094}" dt="2023-12-14T16:40:28.677" v="1758" actId="14100"/>
      <pc:docMkLst>
        <pc:docMk/>
      </pc:docMkLst>
      <pc:sldChg chg="modSp mod">
        <pc:chgData name="Anna Loria" userId="636e8f0f-4fa6-4a66-a4f0-72cb09ea6f5e" providerId="ADAL" clId="{1A451DFB-AACD-594A-8E9D-FE88946E8094}" dt="2023-12-14T16:40:28.677" v="1758" actId="14100"/>
        <pc:sldMkLst>
          <pc:docMk/>
          <pc:sldMk cId="938642750" sldId="617"/>
        </pc:sldMkLst>
        <pc:spChg chg="mod">
          <ac:chgData name="Anna Loria" userId="636e8f0f-4fa6-4a66-a4f0-72cb09ea6f5e" providerId="ADAL" clId="{1A451DFB-AACD-594A-8E9D-FE88946E8094}" dt="2023-12-14T16:40:28.677" v="1758" actId="14100"/>
          <ac:spMkLst>
            <pc:docMk/>
            <pc:sldMk cId="938642750" sldId="617"/>
            <ac:spMk id="4" creationId="{00000000-0000-0000-0000-000000000000}"/>
          </ac:spMkLst>
        </pc:spChg>
      </pc:sldChg>
      <pc:sldChg chg="modSp mod">
        <pc:chgData name="Anna Loria" userId="636e8f0f-4fa6-4a66-a4f0-72cb09ea6f5e" providerId="ADAL" clId="{1A451DFB-AACD-594A-8E9D-FE88946E8094}" dt="2023-12-14T16:10:34.661" v="155" actId="20577"/>
        <pc:sldMkLst>
          <pc:docMk/>
          <pc:sldMk cId="2515197043" sldId="632"/>
        </pc:sldMkLst>
        <pc:spChg chg="mod">
          <ac:chgData name="Anna Loria" userId="636e8f0f-4fa6-4a66-a4f0-72cb09ea6f5e" providerId="ADAL" clId="{1A451DFB-AACD-594A-8E9D-FE88946E8094}" dt="2023-12-14T16:10:34.661" v="155" actId="20577"/>
          <ac:spMkLst>
            <pc:docMk/>
            <pc:sldMk cId="2515197043" sldId="632"/>
            <ac:spMk id="2" creationId="{00000000-0000-0000-0000-000000000000}"/>
          </ac:spMkLst>
        </pc:spChg>
      </pc:sldChg>
      <pc:sldChg chg="modSp mod">
        <pc:chgData name="Anna Loria" userId="636e8f0f-4fa6-4a66-a4f0-72cb09ea6f5e" providerId="ADAL" clId="{1A451DFB-AACD-594A-8E9D-FE88946E8094}" dt="2023-12-14T16:39:18.656" v="1756" actId="20577"/>
        <pc:sldMkLst>
          <pc:docMk/>
          <pc:sldMk cId="779147963" sldId="669"/>
        </pc:sldMkLst>
        <pc:graphicFrameChg chg="modGraphic">
          <ac:chgData name="Anna Loria" userId="636e8f0f-4fa6-4a66-a4f0-72cb09ea6f5e" providerId="ADAL" clId="{1A451DFB-AACD-594A-8E9D-FE88946E8094}" dt="2023-12-14T16:39:18.656" v="1756" actId="20577"/>
          <ac:graphicFrameMkLst>
            <pc:docMk/>
            <pc:sldMk cId="779147963" sldId="669"/>
            <ac:graphicFrameMk id="8" creationId="{42448F1E-5EE8-4FA5-ACB8-B6D7ADDAEF97}"/>
          </ac:graphicFrameMkLst>
        </pc:graphicFrameChg>
      </pc:sldChg>
      <pc:sldChg chg="addSp delSp modSp add mod">
        <pc:chgData name="Anna Loria" userId="636e8f0f-4fa6-4a66-a4f0-72cb09ea6f5e" providerId="ADAL" clId="{1A451DFB-AACD-594A-8E9D-FE88946E8094}" dt="2023-12-14T16:37:13.554" v="1746" actId="20577"/>
        <pc:sldMkLst>
          <pc:docMk/>
          <pc:sldMk cId="2148530107" sldId="670"/>
        </pc:sldMkLst>
        <pc:spChg chg="mod">
          <ac:chgData name="Anna Loria" userId="636e8f0f-4fa6-4a66-a4f0-72cb09ea6f5e" providerId="ADAL" clId="{1A451DFB-AACD-594A-8E9D-FE88946E8094}" dt="2023-12-14T16:10:37.980" v="159" actId="20577"/>
          <ac:spMkLst>
            <pc:docMk/>
            <pc:sldMk cId="2148530107" sldId="670"/>
            <ac:spMk id="2" creationId="{00000000-0000-0000-0000-000000000000}"/>
          </ac:spMkLst>
        </pc:spChg>
        <pc:spChg chg="add del mod">
          <ac:chgData name="Anna Loria" userId="636e8f0f-4fa6-4a66-a4f0-72cb09ea6f5e" providerId="ADAL" clId="{1A451DFB-AACD-594A-8E9D-FE88946E8094}" dt="2023-12-14T16:08:21.779" v="97"/>
          <ac:spMkLst>
            <pc:docMk/>
            <pc:sldMk cId="2148530107" sldId="670"/>
            <ac:spMk id="3" creationId="{97B8C19A-864B-1173-E03E-14ED74E9A4F5}"/>
          </ac:spMkLst>
        </pc:spChg>
        <pc:spChg chg="mod">
          <ac:chgData name="Anna Loria" userId="636e8f0f-4fa6-4a66-a4f0-72cb09ea6f5e" providerId="ADAL" clId="{1A451DFB-AACD-594A-8E9D-FE88946E8094}" dt="2023-12-14T16:37:13.554" v="1746" actId="20577"/>
          <ac:spMkLst>
            <pc:docMk/>
            <pc:sldMk cId="2148530107" sldId="670"/>
            <ac:spMk id="4" creationId="{00000000-0000-0000-0000-000000000000}"/>
          </ac:spMkLst>
        </pc:spChg>
      </pc:sldChg>
      <pc:sldChg chg="modSp add mod">
        <pc:chgData name="Anna Loria" userId="636e8f0f-4fa6-4a66-a4f0-72cb09ea6f5e" providerId="ADAL" clId="{1A451DFB-AACD-594A-8E9D-FE88946E8094}" dt="2023-12-14T16:36:54.642" v="1745" actId="1076"/>
        <pc:sldMkLst>
          <pc:docMk/>
          <pc:sldMk cId="3883617192" sldId="671"/>
        </pc:sldMkLst>
        <pc:spChg chg="mod">
          <ac:chgData name="Anna Loria" userId="636e8f0f-4fa6-4a66-a4f0-72cb09ea6f5e" providerId="ADAL" clId="{1A451DFB-AACD-594A-8E9D-FE88946E8094}" dt="2023-12-14T16:10:43.585" v="163" actId="20577"/>
          <ac:spMkLst>
            <pc:docMk/>
            <pc:sldMk cId="3883617192" sldId="671"/>
            <ac:spMk id="2" creationId="{00000000-0000-0000-0000-000000000000}"/>
          </ac:spMkLst>
        </pc:spChg>
        <pc:spChg chg="mod">
          <ac:chgData name="Anna Loria" userId="636e8f0f-4fa6-4a66-a4f0-72cb09ea6f5e" providerId="ADAL" clId="{1A451DFB-AACD-594A-8E9D-FE88946E8094}" dt="2023-12-14T16:36:54.642" v="1745" actId="1076"/>
          <ac:spMkLst>
            <pc:docMk/>
            <pc:sldMk cId="3883617192" sldId="671"/>
            <ac:spMk id="4" creationId="{00000000-0000-0000-0000-000000000000}"/>
          </ac:spMkLst>
        </pc:spChg>
      </pc:sldChg>
    </pc:docChg>
  </pc:docChgLst>
  <pc:docChgLst>
    <pc:chgData name="Boczany, John" userId="S::jboczany@doe.nj.gov::eaa0e304-5c6b-4af3-b925-16a89086048e" providerId="AD" clId="Web-{D6E3AEF4-3089-4929-BD5C-2C64CAB1791D}"/>
    <pc:docChg chg="modSld">
      <pc:chgData name="Boczany, John" userId="S::jboczany@doe.nj.gov::eaa0e304-5c6b-4af3-b925-16a89086048e" providerId="AD" clId="Web-{D6E3AEF4-3089-4929-BD5C-2C64CAB1791D}" dt="2023-12-21T15:07:49.134" v="2" actId="20577"/>
      <pc:docMkLst>
        <pc:docMk/>
      </pc:docMkLst>
      <pc:sldChg chg="modSp">
        <pc:chgData name="Boczany, John" userId="S::jboczany@doe.nj.gov::eaa0e304-5c6b-4af3-b925-16a89086048e" providerId="AD" clId="Web-{D6E3AEF4-3089-4929-BD5C-2C64CAB1791D}" dt="2023-12-21T15:07:49.134" v="2" actId="20577"/>
        <pc:sldMkLst>
          <pc:docMk/>
          <pc:sldMk cId="4292265592" sldId="637"/>
        </pc:sldMkLst>
        <pc:spChg chg="mod">
          <ac:chgData name="Boczany, John" userId="S::jboczany@doe.nj.gov::eaa0e304-5c6b-4af3-b925-16a89086048e" providerId="AD" clId="Web-{D6E3AEF4-3089-4929-BD5C-2C64CAB1791D}" dt="2023-12-21T15:07:49.134" v="2" actId="20577"/>
          <ac:spMkLst>
            <pc:docMk/>
            <pc:sldMk cId="4292265592" sldId="637"/>
            <ac:spMk id="4" creationId="{00000000-0000-0000-0000-000000000000}"/>
          </ac:spMkLst>
        </pc:spChg>
      </pc:sldChg>
    </pc:docChg>
  </pc:docChgLst>
  <pc:docChgLst>
    <pc:chgData name="Loria, Anna" userId="S::aloria@doe.nj.gov::636e8f0f-4fa6-4a66-a4f0-72cb09ea6f5e" providerId="AD" clId="Web-{6BD272DE-8918-72C4-BD3D-E8AE87045E5B}"/>
    <pc:docChg chg="modSld">
      <pc:chgData name="Loria, Anna" userId="S::aloria@doe.nj.gov::636e8f0f-4fa6-4a66-a4f0-72cb09ea6f5e" providerId="AD" clId="Web-{6BD272DE-8918-72C4-BD3D-E8AE87045E5B}" dt="2023-12-14T15:30:56.299" v="18" actId="20577"/>
      <pc:docMkLst>
        <pc:docMk/>
      </pc:docMkLst>
      <pc:sldChg chg="modSp">
        <pc:chgData name="Loria, Anna" userId="S::aloria@doe.nj.gov::636e8f0f-4fa6-4a66-a4f0-72cb09ea6f5e" providerId="AD" clId="Web-{6BD272DE-8918-72C4-BD3D-E8AE87045E5B}" dt="2023-12-14T15:30:56.299" v="18" actId="20577"/>
        <pc:sldMkLst>
          <pc:docMk/>
          <pc:sldMk cId="938642750" sldId="617"/>
        </pc:sldMkLst>
        <pc:spChg chg="mod">
          <ac:chgData name="Loria, Anna" userId="S::aloria@doe.nj.gov::636e8f0f-4fa6-4a66-a4f0-72cb09ea6f5e" providerId="AD" clId="Web-{6BD272DE-8918-72C4-BD3D-E8AE87045E5B}" dt="2023-12-14T15:30:56.299" v="18" actId="20577"/>
          <ac:spMkLst>
            <pc:docMk/>
            <pc:sldMk cId="938642750" sldId="617"/>
            <ac:spMk id="4" creationId="{00000000-0000-0000-0000-000000000000}"/>
          </ac:spMkLst>
        </pc:spChg>
      </pc:sldChg>
    </pc:docChg>
  </pc:docChgLst>
  <pc:docChgLst>
    <pc:chgData name="Loria, Anna" userId="S::aloria@doe.nj.gov::636e8f0f-4fa6-4a66-a4f0-72cb09ea6f5e" providerId="AD" clId="Web-{C9488308-24BA-0789-C87E-1380283C020A}"/>
    <pc:docChg chg="modSld">
      <pc:chgData name="Loria, Anna" userId="S::aloria@doe.nj.gov::636e8f0f-4fa6-4a66-a4f0-72cb09ea6f5e" providerId="AD" clId="Web-{C9488308-24BA-0789-C87E-1380283C020A}" dt="2023-12-14T15:58:54.930" v="5"/>
      <pc:docMkLst>
        <pc:docMk/>
      </pc:docMkLst>
      <pc:sldChg chg="modSp">
        <pc:chgData name="Loria, Anna" userId="S::aloria@doe.nj.gov::636e8f0f-4fa6-4a66-a4f0-72cb09ea6f5e" providerId="AD" clId="Web-{C9488308-24BA-0789-C87E-1380283C020A}" dt="2023-12-14T15:58:54.930" v="5"/>
        <pc:sldMkLst>
          <pc:docMk/>
          <pc:sldMk cId="3818114456" sldId="271"/>
        </pc:sldMkLst>
        <pc:graphicFrameChg chg="mod modGraphic">
          <ac:chgData name="Loria, Anna" userId="S::aloria@doe.nj.gov::636e8f0f-4fa6-4a66-a4f0-72cb09ea6f5e" providerId="AD" clId="Web-{C9488308-24BA-0789-C87E-1380283C020A}" dt="2023-12-14T15:58:54.930" v="5"/>
          <ac:graphicFrameMkLst>
            <pc:docMk/>
            <pc:sldMk cId="3818114456" sldId="271"/>
            <ac:graphicFrameMk id="8" creationId="{1B9B903E-1C90-4FE8-85B5-9B4D463C5A74}"/>
          </ac:graphicFrameMkLst>
        </pc:graphicFrameChg>
      </pc:sldChg>
    </pc:docChg>
  </pc:docChgLst>
  <pc:docChgLst>
    <pc:chgData name="Loria, Anna" userId="636e8f0f-4fa6-4a66-a4f0-72cb09ea6f5e" providerId="ADAL" clId="{FAAE53A0-7929-1540-BF1A-5BE6032808AF}"/>
    <pc:docChg chg="undo custSel modSld">
      <pc:chgData name="Loria, Anna" userId="636e8f0f-4fa6-4a66-a4f0-72cb09ea6f5e" providerId="ADAL" clId="{FAAE53A0-7929-1540-BF1A-5BE6032808AF}" dt="2023-12-14T14:38:54.915" v="170" actId="27636"/>
      <pc:docMkLst>
        <pc:docMk/>
      </pc:docMkLst>
      <pc:sldChg chg="modSp mod">
        <pc:chgData name="Loria, Anna" userId="636e8f0f-4fa6-4a66-a4f0-72cb09ea6f5e" providerId="ADAL" clId="{FAAE53A0-7929-1540-BF1A-5BE6032808AF}" dt="2023-12-14T14:29:05.925" v="54" actId="313"/>
        <pc:sldMkLst>
          <pc:docMk/>
          <pc:sldMk cId="2208755174" sldId="317"/>
        </pc:sldMkLst>
        <pc:spChg chg="mod">
          <ac:chgData name="Loria, Anna" userId="636e8f0f-4fa6-4a66-a4f0-72cb09ea6f5e" providerId="ADAL" clId="{FAAE53A0-7929-1540-BF1A-5BE6032808AF}" dt="2023-12-14T14:29:05.925" v="54" actId="313"/>
          <ac:spMkLst>
            <pc:docMk/>
            <pc:sldMk cId="2208755174" sldId="317"/>
            <ac:spMk id="3" creationId="{00000000-0000-0000-0000-000000000000}"/>
          </ac:spMkLst>
        </pc:spChg>
      </pc:sldChg>
      <pc:sldChg chg="modSp mod">
        <pc:chgData name="Loria, Anna" userId="636e8f0f-4fa6-4a66-a4f0-72cb09ea6f5e" providerId="ADAL" clId="{FAAE53A0-7929-1540-BF1A-5BE6032808AF}" dt="2023-12-14T14:29:16.447" v="65" actId="20577"/>
        <pc:sldMkLst>
          <pc:docMk/>
          <pc:sldMk cId="3329906023" sldId="318"/>
        </pc:sldMkLst>
        <pc:spChg chg="mod">
          <ac:chgData name="Loria, Anna" userId="636e8f0f-4fa6-4a66-a4f0-72cb09ea6f5e" providerId="ADAL" clId="{FAAE53A0-7929-1540-BF1A-5BE6032808AF}" dt="2023-12-14T14:29:16.447" v="65" actId="20577"/>
          <ac:spMkLst>
            <pc:docMk/>
            <pc:sldMk cId="3329906023" sldId="318"/>
            <ac:spMk id="2" creationId="{D0DE82B2-FDE9-4FDB-A0FF-E22EED9FCDE9}"/>
          </ac:spMkLst>
        </pc:spChg>
      </pc:sldChg>
      <pc:sldChg chg="modSp mod">
        <pc:chgData name="Loria, Anna" userId="636e8f0f-4fa6-4a66-a4f0-72cb09ea6f5e" providerId="ADAL" clId="{FAAE53A0-7929-1540-BF1A-5BE6032808AF}" dt="2023-12-14T14:29:21.063" v="77" actId="20577"/>
        <pc:sldMkLst>
          <pc:docMk/>
          <pc:sldMk cId="3711906174" sldId="319"/>
        </pc:sldMkLst>
        <pc:spChg chg="mod">
          <ac:chgData name="Loria, Anna" userId="636e8f0f-4fa6-4a66-a4f0-72cb09ea6f5e" providerId="ADAL" clId="{FAAE53A0-7929-1540-BF1A-5BE6032808AF}" dt="2023-12-14T14:29:21.063" v="77" actId="20577"/>
          <ac:spMkLst>
            <pc:docMk/>
            <pc:sldMk cId="3711906174" sldId="319"/>
            <ac:spMk id="2" creationId="{04887A81-42B2-46C6-948F-F1D05218BC08}"/>
          </ac:spMkLst>
        </pc:spChg>
      </pc:sldChg>
      <pc:sldChg chg="modSp mod">
        <pc:chgData name="Loria, Anna" userId="636e8f0f-4fa6-4a66-a4f0-72cb09ea6f5e" providerId="ADAL" clId="{FAAE53A0-7929-1540-BF1A-5BE6032808AF}" dt="2023-12-14T14:30:31.720" v="168" actId="20577"/>
        <pc:sldMkLst>
          <pc:docMk/>
          <pc:sldMk cId="70373392" sldId="596"/>
        </pc:sldMkLst>
        <pc:spChg chg="mod">
          <ac:chgData name="Loria, Anna" userId="636e8f0f-4fa6-4a66-a4f0-72cb09ea6f5e" providerId="ADAL" clId="{FAAE53A0-7929-1540-BF1A-5BE6032808AF}" dt="2023-12-14T14:30:31.720" v="168" actId="20577"/>
          <ac:spMkLst>
            <pc:docMk/>
            <pc:sldMk cId="70373392" sldId="596"/>
            <ac:spMk id="2" creationId="{00000000-0000-0000-0000-000000000000}"/>
          </ac:spMkLst>
        </pc:spChg>
      </pc:sldChg>
      <pc:sldChg chg="modSp mod">
        <pc:chgData name="Loria, Anna" userId="636e8f0f-4fa6-4a66-a4f0-72cb09ea6f5e" providerId="ADAL" clId="{FAAE53A0-7929-1540-BF1A-5BE6032808AF}" dt="2023-12-14T14:30:26.676" v="151" actId="20577"/>
        <pc:sldMkLst>
          <pc:docMk/>
          <pc:sldMk cId="3870164532" sldId="597"/>
        </pc:sldMkLst>
        <pc:spChg chg="mod">
          <ac:chgData name="Loria, Anna" userId="636e8f0f-4fa6-4a66-a4f0-72cb09ea6f5e" providerId="ADAL" clId="{FAAE53A0-7929-1540-BF1A-5BE6032808AF}" dt="2023-12-14T14:30:26.676" v="151" actId="20577"/>
          <ac:spMkLst>
            <pc:docMk/>
            <pc:sldMk cId="3870164532" sldId="597"/>
            <ac:spMk id="2" creationId="{00000000-0000-0000-0000-000000000000}"/>
          </ac:spMkLst>
        </pc:spChg>
      </pc:sldChg>
      <pc:sldChg chg="modSp mod">
        <pc:chgData name="Loria, Anna" userId="636e8f0f-4fa6-4a66-a4f0-72cb09ea6f5e" providerId="ADAL" clId="{FAAE53A0-7929-1540-BF1A-5BE6032808AF}" dt="2023-12-14T14:29:42.213" v="93" actId="404"/>
        <pc:sldMkLst>
          <pc:docMk/>
          <pc:sldMk cId="535819832" sldId="602"/>
        </pc:sldMkLst>
        <pc:spChg chg="mod">
          <ac:chgData name="Loria, Anna" userId="636e8f0f-4fa6-4a66-a4f0-72cb09ea6f5e" providerId="ADAL" clId="{FAAE53A0-7929-1540-BF1A-5BE6032808AF}" dt="2023-12-14T14:29:42.213" v="93" actId="404"/>
          <ac:spMkLst>
            <pc:docMk/>
            <pc:sldMk cId="535819832" sldId="602"/>
            <ac:spMk id="2" creationId="{00000000-0000-0000-0000-000000000000}"/>
          </ac:spMkLst>
        </pc:spChg>
      </pc:sldChg>
      <pc:sldChg chg="modSp mod">
        <pc:chgData name="Loria, Anna" userId="636e8f0f-4fa6-4a66-a4f0-72cb09ea6f5e" providerId="ADAL" clId="{FAAE53A0-7929-1540-BF1A-5BE6032808AF}" dt="2023-12-14T14:38:54.915" v="170" actId="27636"/>
        <pc:sldMkLst>
          <pc:docMk/>
          <pc:sldMk cId="2259916039" sldId="609"/>
        </pc:sldMkLst>
        <pc:spChg chg="mod">
          <ac:chgData name="Loria, Anna" userId="636e8f0f-4fa6-4a66-a4f0-72cb09ea6f5e" providerId="ADAL" clId="{FAAE53A0-7929-1540-BF1A-5BE6032808AF}" dt="2023-12-14T14:38:54.915" v="170" actId="27636"/>
          <ac:spMkLst>
            <pc:docMk/>
            <pc:sldMk cId="2259916039" sldId="609"/>
            <ac:spMk id="4" creationId="{00000000-0000-0000-0000-000000000000}"/>
          </ac:spMkLst>
        </pc:spChg>
      </pc:sldChg>
      <pc:sldChg chg="modSp mod">
        <pc:chgData name="Loria, Anna" userId="636e8f0f-4fa6-4a66-a4f0-72cb09ea6f5e" providerId="ADAL" clId="{FAAE53A0-7929-1540-BF1A-5BE6032808AF}" dt="2023-12-14T14:30:13.751" v="118" actId="20577"/>
        <pc:sldMkLst>
          <pc:docMk/>
          <pc:sldMk cId="3895549783" sldId="624"/>
        </pc:sldMkLst>
        <pc:spChg chg="mod">
          <ac:chgData name="Loria, Anna" userId="636e8f0f-4fa6-4a66-a4f0-72cb09ea6f5e" providerId="ADAL" clId="{FAAE53A0-7929-1540-BF1A-5BE6032808AF}" dt="2023-12-14T14:30:13.751" v="118" actId="20577"/>
          <ac:spMkLst>
            <pc:docMk/>
            <pc:sldMk cId="3895549783" sldId="624"/>
            <ac:spMk id="2" creationId="{00000000-0000-0000-0000-000000000000}"/>
          </ac:spMkLst>
        </pc:spChg>
      </pc:sldChg>
      <pc:sldChg chg="modSp mod">
        <pc:chgData name="Loria, Anna" userId="636e8f0f-4fa6-4a66-a4f0-72cb09ea6f5e" providerId="ADAL" clId="{FAAE53A0-7929-1540-BF1A-5BE6032808AF}" dt="2023-12-14T14:29:51.605" v="109" actId="20577"/>
        <pc:sldMkLst>
          <pc:docMk/>
          <pc:sldMk cId="3914576281" sldId="629"/>
        </pc:sldMkLst>
        <pc:spChg chg="mod">
          <ac:chgData name="Loria, Anna" userId="636e8f0f-4fa6-4a66-a4f0-72cb09ea6f5e" providerId="ADAL" clId="{FAAE53A0-7929-1540-BF1A-5BE6032808AF}" dt="2023-12-14T14:29:51.605" v="109" actId="20577"/>
          <ac:spMkLst>
            <pc:docMk/>
            <pc:sldMk cId="3914576281" sldId="629"/>
            <ac:spMk id="2" creationId="{00000000-0000-0000-0000-000000000000}"/>
          </ac:spMkLst>
        </pc:spChg>
      </pc:sldChg>
      <pc:sldChg chg="modSp mod">
        <pc:chgData name="Loria, Anna" userId="636e8f0f-4fa6-4a66-a4f0-72cb09ea6f5e" providerId="ADAL" clId="{FAAE53A0-7929-1540-BF1A-5BE6032808AF}" dt="2023-12-14T14:30:20.262" v="132" actId="20577"/>
        <pc:sldMkLst>
          <pc:docMk/>
          <pc:sldMk cId="1866124660" sldId="635"/>
        </pc:sldMkLst>
        <pc:spChg chg="mod">
          <ac:chgData name="Loria, Anna" userId="636e8f0f-4fa6-4a66-a4f0-72cb09ea6f5e" providerId="ADAL" clId="{FAAE53A0-7929-1540-BF1A-5BE6032808AF}" dt="2023-12-14T14:30:20.262" v="132" actId="20577"/>
          <ac:spMkLst>
            <pc:docMk/>
            <pc:sldMk cId="1866124660" sldId="635"/>
            <ac:spMk id="2" creationId="{00000000-0000-0000-0000-000000000000}"/>
          </ac:spMkLst>
        </pc:spChg>
      </pc:sldChg>
    </pc:docChg>
  </pc:docChgLst>
  <pc:docChgLst>
    <pc:chgData name="Loria, Anna" userId="636e8f0f-4fa6-4a66-a4f0-72cb09ea6f5e" providerId="ADAL" clId="{1A451DFB-AACD-594A-8E9D-FE88946E8094}"/>
    <pc:docChg chg="modSld">
      <pc:chgData name="Loria, Anna" userId="636e8f0f-4fa6-4a66-a4f0-72cb09ea6f5e" providerId="ADAL" clId="{1A451DFB-AACD-594A-8E9D-FE88946E8094}" dt="2023-12-14T14:51:18.667" v="68" actId="1076"/>
      <pc:docMkLst>
        <pc:docMk/>
      </pc:docMkLst>
      <pc:sldChg chg="modSp mod">
        <pc:chgData name="Loria, Anna" userId="636e8f0f-4fa6-4a66-a4f0-72cb09ea6f5e" providerId="ADAL" clId="{1A451DFB-AACD-594A-8E9D-FE88946E8094}" dt="2023-12-14T14:51:18.667" v="68" actId="1076"/>
        <pc:sldMkLst>
          <pc:docMk/>
          <pc:sldMk cId="938642750" sldId="617"/>
        </pc:sldMkLst>
        <pc:spChg chg="mod">
          <ac:chgData name="Loria, Anna" userId="636e8f0f-4fa6-4a66-a4f0-72cb09ea6f5e" providerId="ADAL" clId="{1A451DFB-AACD-594A-8E9D-FE88946E8094}" dt="2023-12-14T14:51:18.667" v="68" actId="1076"/>
          <ac:spMkLst>
            <pc:docMk/>
            <pc:sldMk cId="938642750" sldId="617"/>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CA4259-EAE7-46D8-9E95-EECF2226332D}"/>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a:extLst>
              <a:ext uri="{FF2B5EF4-FFF2-40B4-BE49-F238E27FC236}">
                <a16:creationId xmlns:a16="http://schemas.microsoft.com/office/drawing/2014/main" id="{B1A12993-B11F-4A1A-9605-19E2237870B8}"/>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57425AFB-E73E-4C47-BA4D-95B867A1CC07}" type="datetimeFigureOut">
              <a:rPr lang="en-US" smtClean="0"/>
              <a:t>1/4/24</a:t>
            </a:fld>
            <a:endParaRPr lang="en-US"/>
          </a:p>
        </p:txBody>
      </p:sp>
      <p:sp>
        <p:nvSpPr>
          <p:cNvPr id="4" name="Footer Placeholder 3">
            <a:extLst>
              <a:ext uri="{FF2B5EF4-FFF2-40B4-BE49-F238E27FC236}">
                <a16:creationId xmlns:a16="http://schemas.microsoft.com/office/drawing/2014/main" id="{3F405770-E5EF-402C-9691-9BF7CF31DC10}"/>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754CEE4-A16C-4F67-915C-EEEA190ED365}"/>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CE8FD18C-D8A1-484B-BA09-7DA4094F3736}" type="slidenum">
              <a:rPr lang="en-US" smtClean="0"/>
              <a:t>‹#›</a:t>
            </a:fld>
            <a:endParaRPr lang="en-US"/>
          </a:p>
        </p:txBody>
      </p:sp>
    </p:spTree>
    <p:extLst>
      <p:ext uri="{BB962C8B-B14F-4D97-AF65-F5344CB8AC3E}">
        <p14:creationId xmlns:p14="http://schemas.microsoft.com/office/powerpoint/2010/main" val="2314015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5D8AC223-25EB-40B2-9538-010511AACFA5}" type="datetimeFigureOut">
              <a:rPr lang="en-US" smtClean="0"/>
              <a:t>1/4/24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97A44F7-5F69-4F06-8F30-FB0E6EC0A151}" type="slidenum">
              <a:rPr lang="en-US" smtClean="0"/>
              <a:t>‹#›</a:t>
            </a:fld>
            <a:endParaRPr lang="en-US"/>
          </a:p>
        </p:txBody>
      </p:sp>
    </p:spTree>
    <p:extLst>
      <p:ext uri="{BB962C8B-B14F-4D97-AF65-F5344CB8AC3E}">
        <p14:creationId xmlns:p14="http://schemas.microsoft.com/office/powerpoint/2010/main" val="1606755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874BF8A-D13D-4B34-B107-5983AA5E3BB7}" type="slidenum">
              <a:rPr lang="en-US" smtClean="0"/>
              <a:pPr>
                <a:defRPr/>
              </a:pPr>
              <a:t>6</a:t>
            </a:fld>
            <a:endParaRPr lang="en-US"/>
          </a:p>
        </p:txBody>
      </p:sp>
    </p:spTree>
    <p:extLst>
      <p:ext uri="{BB962C8B-B14F-4D97-AF65-F5344CB8AC3E}">
        <p14:creationId xmlns:p14="http://schemas.microsoft.com/office/powerpoint/2010/main" val="4089062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a:p>
        </p:txBody>
      </p:sp>
    </p:spTree>
    <p:extLst>
      <p:ext uri="{BB962C8B-B14F-4D97-AF65-F5344CB8AC3E}">
        <p14:creationId xmlns:p14="http://schemas.microsoft.com/office/powerpoint/2010/main" val="1109213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a:p>
        </p:txBody>
      </p:sp>
    </p:spTree>
    <p:extLst>
      <p:ext uri="{BB962C8B-B14F-4D97-AF65-F5344CB8AC3E}">
        <p14:creationId xmlns:p14="http://schemas.microsoft.com/office/powerpoint/2010/main" val="3081277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a:p>
        </p:txBody>
      </p:sp>
    </p:spTree>
    <p:extLst>
      <p:ext uri="{BB962C8B-B14F-4D97-AF65-F5344CB8AC3E}">
        <p14:creationId xmlns:p14="http://schemas.microsoft.com/office/powerpoint/2010/main" val="2753771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a:p>
        </p:txBody>
      </p:sp>
    </p:spTree>
    <p:extLst>
      <p:ext uri="{BB962C8B-B14F-4D97-AF65-F5344CB8AC3E}">
        <p14:creationId xmlns:p14="http://schemas.microsoft.com/office/powerpoint/2010/main" val="3006625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a:p>
        </p:txBody>
      </p:sp>
    </p:spTree>
    <p:extLst>
      <p:ext uri="{BB962C8B-B14F-4D97-AF65-F5344CB8AC3E}">
        <p14:creationId xmlns:p14="http://schemas.microsoft.com/office/powerpoint/2010/main" val="2999389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a:p>
        </p:txBody>
      </p:sp>
    </p:spTree>
    <p:extLst>
      <p:ext uri="{BB962C8B-B14F-4D97-AF65-F5344CB8AC3E}">
        <p14:creationId xmlns:p14="http://schemas.microsoft.com/office/powerpoint/2010/main" val="1975778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a:p>
        </p:txBody>
      </p:sp>
    </p:spTree>
    <p:extLst>
      <p:ext uri="{BB962C8B-B14F-4D97-AF65-F5344CB8AC3E}">
        <p14:creationId xmlns:p14="http://schemas.microsoft.com/office/powerpoint/2010/main" val="4217383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a:p>
        </p:txBody>
      </p:sp>
    </p:spTree>
    <p:extLst>
      <p:ext uri="{BB962C8B-B14F-4D97-AF65-F5344CB8AC3E}">
        <p14:creationId xmlns:p14="http://schemas.microsoft.com/office/powerpoint/2010/main" val="26326623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a:p>
        </p:txBody>
      </p:sp>
    </p:spTree>
    <p:extLst>
      <p:ext uri="{BB962C8B-B14F-4D97-AF65-F5344CB8AC3E}">
        <p14:creationId xmlns:p14="http://schemas.microsoft.com/office/powerpoint/2010/main" val="16205883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a:p>
        </p:txBody>
      </p:sp>
    </p:spTree>
    <p:extLst>
      <p:ext uri="{BB962C8B-B14F-4D97-AF65-F5344CB8AC3E}">
        <p14:creationId xmlns:p14="http://schemas.microsoft.com/office/powerpoint/2010/main" val="716738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a:p>
        </p:txBody>
      </p:sp>
    </p:spTree>
    <p:extLst>
      <p:ext uri="{BB962C8B-B14F-4D97-AF65-F5344CB8AC3E}">
        <p14:creationId xmlns:p14="http://schemas.microsoft.com/office/powerpoint/2010/main" val="31696864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a:p>
        </p:txBody>
      </p:sp>
    </p:spTree>
    <p:extLst>
      <p:ext uri="{BB962C8B-B14F-4D97-AF65-F5344CB8AC3E}">
        <p14:creationId xmlns:p14="http://schemas.microsoft.com/office/powerpoint/2010/main" val="15591018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a:p>
        </p:txBody>
      </p:sp>
    </p:spTree>
    <p:extLst>
      <p:ext uri="{BB962C8B-B14F-4D97-AF65-F5344CB8AC3E}">
        <p14:creationId xmlns:p14="http://schemas.microsoft.com/office/powerpoint/2010/main" val="38623275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a:p>
        </p:txBody>
      </p:sp>
    </p:spTree>
    <p:extLst>
      <p:ext uri="{BB962C8B-B14F-4D97-AF65-F5344CB8AC3E}">
        <p14:creationId xmlns:p14="http://schemas.microsoft.com/office/powerpoint/2010/main" val="10596280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a:p>
        </p:txBody>
      </p:sp>
    </p:spTree>
    <p:extLst>
      <p:ext uri="{BB962C8B-B14F-4D97-AF65-F5344CB8AC3E}">
        <p14:creationId xmlns:p14="http://schemas.microsoft.com/office/powerpoint/2010/main" val="42307046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a:p>
        </p:txBody>
      </p:sp>
    </p:spTree>
    <p:extLst>
      <p:ext uri="{BB962C8B-B14F-4D97-AF65-F5344CB8AC3E}">
        <p14:creationId xmlns:p14="http://schemas.microsoft.com/office/powerpoint/2010/main" val="9397555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a:p>
        </p:txBody>
      </p:sp>
    </p:spTree>
    <p:extLst>
      <p:ext uri="{BB962C8B-B14F-4D97-AF65-F5344CB8AC3E}">
        <p14:creationId xmlns:p14="http://schemas.microsoft.com/office/powerpoint/2010/main" val="17877547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a:p>
        </p:txBody>
      </p:sp>
    </p:spTree>
    <p:extLst>
      <p:ext uri="{BB962C8B-B14F-4D97-AF65-F5344CB8AC3E}">
        <p14:creationId xmlns:p14="http://schemas.microsoft.com/office/powerpoint/2010/main" val="39825605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a:p>
        </p:txBody>
      </p:sp>
    </p:spTree>
    <p:extLst>
      <p:ext uri="{BB962C8B-B14F-4D97-AF65-F5344CB8AC3E}">
        <p14:creationId xmlns:p14="http://schemas.microsoft.com/office/powerpoint/2010/main" val="41285693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a:p>
        </p:txBody>
      </p:sp>
    </p:spTree>
    <p:extLst>
      <p:ext uri="{BB962C8B-B14F-4D97-AF65-F5344CB8AC3E}">
        <p14:creationId xmlns:p14="http://schemas.microsoft.com/office/powerpoint/2010/main" val="35532871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a:p>
        </p:txBody>
      </p:sp>
    </p:spTree>
    <p:extLst>
      <p:ext uri="{BB962C8B-B14F-4D97-AF65-F5344CB8AC3E}">
        <p14:creationId xmlns:p14="http://schemas.microsoft.com/office/powerpoint/2010/main" val="2526233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a:p>
        </p:txBody>
      </p:sp>
    </p:spTree>
    <p:extLst>
      <p:ext uri="{BB962C8B-B14F-4D97-AF65-F5344CB8AC3E}">
        <p14:creationId xmlns:p14="http://schemas.microsoft.com/office/powerpoint/2010/main" val="8286790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Rot="1" noChangeAspect="1" noChangeArrowheads="1" noTextEdit="1"/>
          </p:cNvSpPr>
          <p:nvPr>
            <p:ph type="sldImg"/>
          </p:nvPr>
        </p:nvSpPr>
        <p:spPr bwMode="auto">
          <a:xfrm>
            <a:off x="436563" y="711200"/>
            <a:ext cx="6318250" cy="3554413"/>
          </a:xfrm>
          <a:noFill/>
          <a:ln>
            <a:solidFill>
              <a:srgbClr val="000000"/>
            </a:solidFill>
            <a:miter lim="800000"/>
            <a:headEnd/>
            <a:tailEnd/>
          </a:ln>
        </p:spPr>
      </p:sp>
      <p:sp>
        <p:nvSpPr>
          <p:cNvPr id="3" name="Date Placeholder 2"/>
          <p:cNvSpPr>
            <a:spLocks noGrp="1"/>
          </p:cNvSpPr>
          <p:nvPr>
            <p:ph type="dt" idx="10"/>
          </p:nvPr>
        </p:nvSpPr>
        <p:spPr/>
        <p:txBody>
          <a:bodyPr/>
          <a:lstStyle/>
          <a:p>
            <a:pPr>
              <a:defRPr/>
            </a:pPr>
            <a:endParaRPr lang="en-US">
              <a:solidFill>
                <a:prstClr val="black"/>
              </a:solidFill>
            </a:endParaRPr>
          </a:p>
        </p:txBody>
      </p:sp>
      <p:sp>
        <p:nvSpPr>
          <p:cNvPr id="2" name="Notes Placeholder 1"/>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874BF8A-D13D-4B34-B107-5983AA5E3BB7}" type="slidenum">
              <a:rPr lang="en-US" smtClean="0"/>
              <a:pPr>
                <a:defRPr/>
              </a:pPr>
              <a:t>41</a:t>
            </a:fld>
            <a:endParaRPr lang="en-US"/>
          </a:p>
        </p:txBody>
      </p:sp>
    </p:spTree>
    <p:extLst>
      <p:ext uri="{BB962C8B-B14F-4D97-AF65-F5344CB8AC3E}">
        <p14:creationId xmlns:p14="http://schemas.microsoft.com/office/powerpoint/2010/main" val="614496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a:p>
        </p:txBody>
      </p:sp>
    </p:spTree>
    <p:extLst>
      <p:ext uri="{BB962C8B-B14F-4D97-AF65-F5344CB8AC3E}">
        <p14:creationId xmlns:p14="http://schemas.microsoft.com/office/powerpoint/2010/main" val="2850709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a:p>
        </p:txBody>
      </p:sp>
    </p:spTree>
    <p:extLst>
      <p:ext uri="{BB962C8B-B14F-4D97-AF65-F5344CB8AC3E}">
        <p14:creationId xmlns:p14="http://schemas.microsoft.com/office/powerpoint/2010/main" val="67832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a:p>
        </p:txBody>
      </p:sp>
    </p:spTree>
    <p:extLst>
      <p:ext uri="{BB962C8B-B14F-4D97-AF65-F5344CB8AC3E}">
        <p14:creationId xmlns:p14="http://schemas.microsoft.com/office/powerpoint/2010/main" val="1548441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a:p>
        </p:txBody>
      </p:sp>
    </p:spTree>
    <p:extLst>
      <p:ext uri="{BB962C8B-B14F-4D97-AF65-F5344CB8AC3E}">
        <p14:creationId xmlns:p14="http://schemas.microsoft.com/office/powerpoint/2010/main" val="1194443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a:p>
        </p:txBody>
      </p:sp>
    </p:spTree>
    <p:extLst>
      <p:ext uri="{BB962C8B-B14F-4D97-AF65-F5344CB8AC3E}">
        <p14:creationId xmlns:p14="http://schemas.microsoft.com/office/powerpoint/2010/main" val="1345296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a:p>
        </p:txBody>
      </p:sp>
    </p:spTree>
    <p:extLst>
      <p:ext uri="{BB962C8B-B14F-4D97-AF65-F5344CB8AC3E}">
        <p14:creationId xmlns:p14="http://schemas.microsoft.com/office/powerpoint/2010/main" val="871521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lvl1pPr>
              <a:defRPr sz="4400"/>
            </a:lvl1p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276410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5100" y="1277651"/>
            <a:ext cx="11853863" cy="765753"/>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175657" y="2341622"/>
            <a:ext cx="10255262" cy="36173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617237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0" y="5457471"/>
            <a:ext cx="9808556" cy="550863"/>
          </a:xfrm>
        </p:spPr>
        <p:txBody>
          <a:bodyPr rIns="91440">
            <a:noAutofit/>
          </a:bodyPr>
          <a:lstStyle>
            <a:lvl1pPr marL="0" indent="0">
              <a:buNone/>
              <a:defRPr sz="2000"/>
            </a:lvl1pPr>
          </a:lstStyle>
          <a:p>
            <a:pPr lvl="0"/>
            <a:r>
              <a:rPr lang="en-US"/>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27566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6894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732647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1571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0" y="5457825"/>
            <a:ext cx="5564188" cy="550863"/>
          </a:xfrm>
        </p:spPr>
        <p:txBody>
          <a:bodyPr rIns="91440">
            <a:noAutofit/>
          </a:bodyPr>
          <a:lstStyle>
            <a:lvl1pPr marL="0" indent="0">
              <a:buNone/>
              <a:defRPr sz="1600"/>
            </a:lvl1pPr>
          </a:lstStyle>
          <a:p>
            <a:pPr lvl="0"/>
            <a:r>
              <a:rPr lang="en-US"/>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123944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59"/>
            <a:ext cx="12192000" cy="747579"/>
          </a:xfrm>
        </p:spPr>
        <p:txBody>
          <a:bodyPr lIns="0" rIns="91440">
            <a:normAutofit/>
          </a:bodyPr>
          <a:lstStyle>
            <a:lvl1pPr marL="0" indent="0" algn="ctr">
              <a:spcBef>
                <a:spcPts val="0"/>
              </a:spcBef>
              <a:buNone/>
              <a:defRPr sz="3200"/>
            </a:lvl1pPr>
          </a:lstStyle>
          <a:p>
            <a:pPr lvl="0"/>
            <a:r>
              <a:rPr lang="en-US"/>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226096"/>
            <a:ext cx="12191999" cy="1493491"/>
          </a:xfrm>
        </p:spPr>
        <p:txBody>
          <a:bodyPr lIns="0" rIns="0">
            <a:normAutofit/>
          </a:bodyPr>
          <a:lstStyle>
            <a:lvl1pPr marL="0" indent="0" algn="ctr">
              <a:spcBef>
                <a:spcPts val="0"/>
              </a:spcBef>
              <a:spcAft>
                <a:spcPts val="1200"/>
              </a:spcAft>
              <a:buNone/>
              <a:defRPr sz="3200"/>
            </a:lvl1pPr>
          </a:lstStyle>
          <a:p>
            <a:pPr lvl="0"/>
            <a:r>
              <a:rPr lang="en-US"/>
              <a:t>Contact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98860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480181" y="6577834"/>
            <a:ext cx="4114800" cy="280166"/>
          </a:xfrm>
          <a:prstGeom prst="rect">
            <a:avLst/>
          </a:prstGeom>
        </p:spPr>
        <p:txBody>
          <a:bodyPr/>
          <a:lstStyle/>
          <a:p>
            <a:endParaRPr lang="en-US"/>
          </a:p>
        </p:txBody>
      </p:sp>
      <p:sp>
        <p:nvSpPr>
          <p:cNvPr id="6" name="Slide Number Placeholder 5"/>
          <p:cNvSpPr>
            <a:spLocks noGrp="1"/>
          </p:cNvSpPr>
          <p:nvPr>
            <p:ph type="sldNum" sz="quarter" idx="12"/>
          </p:nvPr>
        </p:nvSpPr>
        <p:spPr>
          <a:xfrm>
            <a:off x="9448800" y="6577834"/>
            <a:ext cx="2743200" cy="294983"/>
          </a:xfrm>
          <a:prstGeom prst="rect">
            <a:avLst/>
          </a:prstGeom>
        </p:spPr>
        <p:txBody>
          <a:bodyPr/>
          <a:lstStyle>
            <a:lvl1pPr algn="r">
              <a:defRPr/>
            </a:lvl1pPr>
          </a:lstStyle>
          <a:p>
            <a:fld id="{2B7E8F36-4104-49C8-BB7C-B76D13EBFE05}" type="slidenum">
              <a:rPr lang="en-US" smtClean="0"/>
              <a:t>‹#›</a:t>
            </a:fld>
            <a:endParaRPr lang="en-US"/>
          </a:p>
        </p:txBody>
      </p:sp>
      <p:sp>
        <p:nvSpPr>
          <p:cNvPr id="13" name="Isosceles Triangle 12"/>
          <p:cNvSpPr/>
          <p:nvPr/>
        </p:nvSpPr>
        <p:spPr>
          <a:xfrm flipV="1">
            <a:off x="9346058" y="0"/>
            <a:ext cx="2845942" cy="2225672"/>
          </a:xfrm>
          <a:prstGeom prst="triangle">
            <a:avLst>
              <a:gd name="adj" fmla="val 99728"/>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rotWithShape="1">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l="22341" r="23249"/>
          <a:stretch/>
        </p:blipFill>
        <p:spPr>
          <a:xfrm>
            <a:off x="10969472" y="0"/>
            <a:ext cx="980761" cy="1802529"/>
          </a:xfrm>
          <a:prstGeom prst="rect">
            <a:avLst/>
          </a:prstGeom>
          <a:effectLst>
            <a:outerShdw blurRad="50800" dist="38100" algn="l" rotWithShape="0">
              <a:prstClr val="black">
                <a:alpha val="40000"/>
              </a:prstClr>
            </a:outerShdw>
          </a:effectLst>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08" y="5821456"/>
            <a:ext cx="980887" cy="980887"/>
          </a:xfrm>
          <a:prstGeom prst="rect">
            <a:avLst/>
          </a:prstGeom>
        </p:spPr>
      </p:pic>
    </p:spTree>
    <p:extLst>
      <p:ext uri="{BB962C8B-B14F-4D97-AF65-F5344CB8AC3E}">
        <p14:creationId xmlns:p14="http://schemas.microsoft.com/office/powerpoint/2010/main" val="3520612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47067" y="6579128"/>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398000" y="6579127"/>
            <a:ext cx="2743200" cy="365125"/>
          </a:xfrm>
          <a:prstGeom prst="rect">
            <a:avLst/>
          </a:prstGeom>
        </p:spPr>
        <p:txBody>
          <a:bodyPr/>
          <a:lstStyle>
            <a:lvl1pPr algn="r">
              <a:defRPr/>
            </a:lvl1pPr>
          </a:lstStyle>
          <a:p>
            <a:fld id="{2B7E8F36-4104-49C8-BB7C-B76D13EBFE05}" type="slidenum">
              <a:rPr lang="en-US" smtClean="0"/>
              <a:t>‹#›</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08" y="5821456"/>
            <a:ext cx="980887" cy="980887"/>
          </a:xfrm>
          <a:prstGeom prst="rect">
            <a:avLst/>
          </a:prstGeom>
        </p:spPr>
      </p:pic>
    </p:spTree>
    <p:extLst>
      <p:ext uri="{BB962C8B-B14F-4D97-AF65-F5344CB8AC3E}">
        <p14:creationId xmlns:p14="http://schemas.microsoft.com/office/powerpoint/2010/main" val="1043999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pic>
        <p:nvPicPr>
          <p:cNvPr id="8" name="NJ outline">
            <a:extLst>
              <a:ext uri="{FF2B5EF4-FFF2-40B4-BE49-F238E27FC236}">
                <a16:creationId xmlns:a16="http://schemas.microsoft.com/office/drawing/2014/main" id="{84BA44F7-2BFE-4C06-8B11-F3711E766464}"/>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4">
                <a:shade val="45000"/>
                <a:satMod val="135000"/>
              </a:schemeClr>
              <a:prstClr val="white"/>
            </a:duotone>
            <a:extLst>
              <a:ext uri="{28A0092B-C50C-407E-A947-70E740481C1C}">
                <a14:useLocalDpi xmlns:a14="http://schemas.microsoft.com/office/drawing/2010/main" val="0"/>
              </a:ext>
            </a:extLst>
          </a:blip>
          <a:srcRect l="19300" r="24130"/>
          <a:stretch/>
        </p:blipFill>
        <p:spPr>
          <a:xfrm>
            <a:off x="10313861" y="0"/>
            <a:ext cx="1727200" cy="3053230"/>
          </a:xfrm>
          <a:prstGeom prst="rect">
            <a:avLst/>
          </a:prstGeom>
          <a:effectLst>
            <a:outerShdw blurRad="50800" dist="38100" algn="l" rotWithShape="0">
              <a:prstClr val="black">
                <a:alpha val="40000"/>
              </a:prstClr>
            </a:outerShdw>
          </a:effectLst>
        </p:spPr>
      </p:pic>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733334" y="1122363"/>
            <a:ext cx="9488031" cy="2387600"/>
          </a:xfrm>
        </p:spPr>
        <p:txBody>
          <a:bodyPr anchor="b"/>
          <a:lstStyle>
            <a:lvl1pPr algn="ctr">
              <a:defRPr sz="6000"/>
            </a:lvl1pPr>
          </a:lstStyle>
          <a:p>
            <a:r>
              <a:rPr lang="en-US"/>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p:nvPr>
        </p:nvSpPr>
        <p:spPr>
          <a:xfrm>
            <a:off x="774073" y="4079875"/>
            <a:ext cx="9488031"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5" name="Slide Number Placeholder 5">
            <a:extLst>
              <a:ext uri="{FF2B5EF4-FFF2-40B4-BE49-F238E27FC236}">
                <a16:creationId xmlns:a16="http://schemas.microsoft.com/office/drawing/2014/main" id="{9277E83F-CAF7-4698-A528-E84360462CC9}"/>
              </a:ext>
            </a:extLst>
          </p:cNvPr>
          <p:cNvSpPr>
            <a:spLocks noGrp="1"/>
          </p:cNvSpPr>
          <p:nvPr>
            <p:ph type="sldNum" sz="quarter" idx="4"/>
          </p:nvPr>
        </p:nvSpPr>
        <p:spPr>
          <a:xfrm>
            <a:off x="9448800" y="6535358"/>
            <a:ext cx="2743200" cy="365125"/>
          </a:xfrm>
          <a:prstGeom prst="rect">
            <a:avLst/>
          </a:prstGeom>
        </p:spPr>
        <p:txBody>
          <a:bodyPr vert="horz" lIns="91440" tIns="45720" rIns="91440" bIns="45720" rtlCol="0" anchor="ctr"/>
          <a:lstStyle>
            <a:lvl1pPr algn="r">
              <a:defRPr sz="1300">
                <a:solidFill>
                  <a:schemeClr val="bg1"/>
                </a:solidFill>
              </a:defRPr>
            </a:lvl1pPr>
          </a:lstStyle>
          <a:p>
            <a:fld id="{1929936C-68CC-48AF-8CF3-4B03BC21D04D}" type="slidenum">
              <a:rPr lang="en-US" smtClean="0"/>
              <a:pPr/>
              <a:t>‹#›</a:t>
            </a:fld>
            <a:endParaRPr lang="en-US"/>
          </a:p>
        </p:txBody>
      </p:sp>
    </p:spTree>
    <p:extLst>
      <p:ext uri="{BB962C8B-B14F-4D97-AF65-F5344CB8AC3E}">
        <p14:creationId xmlns:p14="http://schemas.microsoft.com/office/powerpoint/2010/main" val="1082568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4038600" y="6539728"/>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448800" y="6539728"/>
            <a:ext cx="2743200" cy="365125"/>
          </a:xfrm>
          <a:prstGeom prst="rect">
            <a:avLst/>
          </a:prstGeom>
        </p:spPr>
        <p:txBody>
          <a:bodyPr/>
          <a:lstStyle>
            <a:lvl1pPr algn="r">
              <a:defRPr/>
            </a:lvl1pPr>
          </a:lstStyle>
          <a:p>
            <a:fld id="{2B7E8F36-4104-49C8-BB7C-B76D13EBFE05}"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08" y="5821456"/>
            <a:ext cx="980887" cy="980887"/>
          </a:xfrm>
          <a:prstGeom prst="rect">
            <a:avLst/>
          </a:prstGeom>
        </p:spPr>
      </p:pic>
      <p:pic>
        <p:nvPicPr>
          <p:cNvPr id="5" name="Picture 4"/>
          <p:cNvPicPr>
            <a:picLocks noChangeAspect="1"/>
          </p:cNvPicPr>
          <p:nvPr/>
        </p:nvPicPr>
        <p:blipFill>
          <a:blip r:embed="rId3"/>
          <a:stretch>
            <a:fillRect/>
          </a:stretch>
        </p:blipFill>
        <p:spPr>
          <a:xfrm>
            <a:off x="9314439" y="0"/>
            <a:ext cx="2877561" cy="2249619"/>
          </a:xfrm>
          <a:prstGeom prst="rect">
            <a:avLst/>
          </a:prstGeom>
        </p:spPr>
      </p:pic>
      <p:pic>
        <p:nvPicPr>
          <p:cNvPr id="9" name="Picture 8"/>
          <p:cNvPicPr>
            <a:picLocks noChangeAspect="1"/>
          </p:cNvPicPr>
          <p:nvPr/>
        </p:nvPicPr>
        <p:blipFill>
          <a:blip r:embed="rId4"/>
          <a:stretch>
            <a:fillRect/>
          </a:stretch>
        </p:blipFill>
        <p:spPr>
          <a:xfrm>
            <a:off x="10960560" y="-88685"/>
            <a:ext cx="1091279" cy="1914310"/>
          </a:xfrm>
          <a:prstGeom prst="rect">
            <a:avLst/>
          </a:prstGeom>
        </p:spPr>
      </p:pic>
    </p:spTree>
    <p:extLst>
      <p:ext uri="{BB962C8B-B14F-4D97-AF65-F5344CB8AC3E}">
        <p14:creationId xmlns:p14="http://schemas.microsoft.com/office/powerpoint/2010/main" val="14729953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4040188" y="6509886"/>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9448800" y="6569155"/>
            <a:ext cx="2743200" cy="365125"/>
          </a:xfrm>
          <a:prstGeom prst="rect">
            <a:avLst/>
          </a:prstGeom>
        </p:spPr>
        <p:txBody>
          <a:bodyPr/>
          <a:lstStyle>
            <a:lvl1pPr algn="r">
              <a:defRPr/>
            </a:lvl1pPr>
          </a:lstStyle>
          <a:p>
            <a:fld id="{2B7E8F36-4104-49C8-BB7C-B76D13EBFE05}" type="slidenum">
              <a:rPr lang="en-US" smtClean="0"/>
              <a:t>‹#›</a:t>
            </a:fld>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08" y="5821456"/>
            <a:ext cx="980887" cy="980887"/>
          </a:xfrm>
          <a:prstGeom prst="rect">
            <a:avLst/>
          </a:prstGeom>
        </p:spPr>
      </p:pic>
    </p:spTree>
    <p:extLst>
      <p:ext uri="{BB962C8B-B14F-4D97-AF65-F5344CB8AC3E}">
        <p14:creationId xmlns:p14="http://schemas.microsoft.com/office/powerpoint/2010/main" val="1475605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388781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4038600" y="653891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9448800" y="6567487"/>
            <a:ext cx="2743200" cy="365125"/>
          </a:xfrm>
          <a:prstGeom prst="rect">
            <a:avLst/>
          </a:prstGeom>
        </p:spPr>
        <p:txBody>
          <a:bodyPr/>
          <a:lstStyle>
            <a:lvl1pPr algn="r">
              <a:defRPr/>
            </a:lvl1pPr>
          </a:lstStyle>
          <a:p>
            <a:fld id="{CD5C70A5-9411-4B11-A0DB-D49D3D849901}" type="slidenum">
              <a:rPr lang="en-US" smtClean="0"/>
              <a:pPr/>
              <a:t>‹#›</a:t>
            </a:fld>
            <a:endParaRPr lang="en-US"/>
          </a:p>
        </p:txBody>
      </p:sp>
      <p:sp>
        <p:nvSpPr>
          <p:cNvPr id="7" name="Text Placeholder 6"/>
          <p:cNvSpPr>
            <a:spLocks noGrp="1"/>
          </p:cNvSpPr>
          <p:nvPr>
            <p:ph type="body" sz="quarter" idx="13"/>
          </p:nvPr>
        </p:nvSpPr>
        <p:spPr>
          <a:xfrm>
            <a:off x="965200" y="1947863"/>
            <a:ext cx="10388600" cy="41227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208" y="5821456"/>
            <a:ext cx="980887" cy="980887"/>
          </a:xfrm>
          <a:prstGeom prst="rect">
            <a:avLst/>
          </a:prstGeom>
        </p:spPr>
      </p:pic>
    </p:spTree>
    <p:extLst>
      <p:ext uri="{BB962C8B-B14F-4D97-AF65-F5344CB8AC3E}">
        <p14:creationId xmlns:p14="http://schemas.microsoft.com/office/powerpoint/2010/main" val="8243690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ocial_Me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EA166-BC90-4E13-9118-9507EBCED23D}"/>
              </a:ext>
            </a:extLst>
          </p:cNvPr>
          <p:cNvSpPr>
            <a:spLocks noGrp="1"/>
          </p:cNvSpPr>
          <p:nvPr>
            <p:ph type="title"/>
          </p:nvPr>
        </p:nvSpPr>
        <p:spPr/>
        <p:txBody>
          <a:bodyPr/>
          <a:lstStyle/>
          <a:p>
            <a:r>
              <a:rPr lang="en-US"/>
              <a:t>Click to edit Master title style</a:t>
            </a:r>
          </a:p>
        </p:txBody>
      </p:sp>
      <p:pic>
        <p:nvPicPr>
          <p:cNvPr id="4" name="Facebook">
            <a:extLst>
              <a:ext uri="{FF2B5EF4-FFF2-40B4-BE49-F238E27FC236}">
                <a16:creationId xmlns:a16="http://schemas.microsoft.com/office/drawing/2014/main" id="{9AC9CED7-B302-106F-129F-6BC7C1D5888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39535" y="1579728"/>
            <a:ext cx="914400" cy="914400"/>
          </a:xfrm>
          <a:prstGeom prst="rect">
            <a:avLst/>
          </a:prstGeom>
        </p:spPr>
      </p:pic>
      <p:sp>
        <p:nvSpPr>
          <p:cNvPr id="11" name="Facebook handle">
            <a:extLst>
              <a:ext uri="{FF2B5EF4-FFF2-40B4-BE49-F238E27FC236}">
                <a16:creationId xmlns:a16="http://schemas.microsoft.com/office/drawing/2014/main" id="{609D7336-40E6-48D5-B192-BB72CD36C7BB}"/>
              </a:ext>
            </a:extLst>
          </p:cNvPr>
          <p:cNvSpPr>
            <a:spLocks noGrp="1"/>
          </p:cNvSpPr>
          <p:nvPr>
            <p:ph type="body" sz="quarter" idx="18" hasCustomPrompt="1"/>
          </p:nvPr>
        </p:nvSpPr>
        <p:spPr>
          <a:xfrm>
            <a:off x="748420" y="2532939"/>
            <a:ext cx="2486025" cy="914400"/>
          </a:xfrm>
        </p:spPr>
        <p:txBody>
          <a:bodyPr rIns="0">
            <a:noAutofit/>
          </a:bodyPr>
          <a:lstStyle>
            <a:lvl1pPr marL="0" indent="0" algn="ctr">
              <a:buNone/>
              <a:defRPr sz="1400"/>
            </a:lvl1pPr>
          </a:lstStyle>
          <a:p>
            <a:pPr lvl="0"/>
            <a:r>
              <a:rPr lang="en-US"/>
              <a:t>Text</a:t>
            </a:r>
          </a:p>
        </p:txBody>
      </p:sp>
      <p:pic>
        <p:nvPicPr>
          <p:cNvPr id="6" name="Instagram">
            <a:extLst>
              <a:ext uri="{FF2B5EF4-FFF2-40B4-BE49-F238E27FC236}">
                <a16:creationId xmlns:a16="http://schemas.microsoft.com/office/drawing/2014/main" id="{046AED96-B8A4-1C42-F3A1-1FFE1A13C7A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t="124" b="124"/>
          <a:stretch/>
        </p:blipFill>
        <p:spPr>
          <a:xfrm>
            <a:off x="4858762" y="1579728"/>
            <a:ext cx="916670" cy="914400"/>
          </a:xfrm>
          <a:prstGeom prst="rect">
            <a:avLst/>
          </a:prstGeom>
        </p:spPr>
      </p:pic>
      <p:sp>
        <p:nvSpPr>
          <p:cNvPr id="13" name="Instagram handle">
            <a:extLst>
              <a:ext uri="{FF2B5EF4-FFF2-40B4-BE49-F238E27FC236}">
                <a16:creationId xmlns:a16="http://schemas.microsoft.com/office/drawing/2014/main" id="{EECF6CFD-9E31-4C05-886A-971A6B72527F}"/>
              </a:ext>
            </a:extLst>
          </p:cNvPr>
          <p:cNvSpPr>
            <a:spLocks noGrp="1"/>
          </p:cNvSpPr>
          <p:nvPr>
            <p:ph type="body" sz="quarter" idx="19" hasCustomPrompt="1"/>
          </p:nvPr>
        </p:nvSpPr>
        <p:spPr>
          <a:xfrm>
            <a:off x="4110793" y="2514600"/>
            <a:ext cx="2487168" cy="914400"/>
          </a:xfrm>
        </p:spPr>
        <p:txBody>
          <a:bodyPr rIns="91440">
            <a:noAutofit/>
          </a:bodyPr>
          <a:lstStyle>
            <a:lvl1pPr marL="0" indent="0" algn="ctr">
              <a:buNone/>
              <a:defRPr sz="1400"/>
            </a:lvl1pPr>
          </a:lstStyle>
          <a:p>
            <a:pPr lvl="0"/>
            <a:r>
              <a:rPr lang="en-US"/>
              <a:t>Text</a:t>
            </a:r>
          </a:p>
        </p:txBody>
      </p:sp>
      <p:pic>
        <p:nvPicPr>
          <p:cNvPr id="28" name="LinkedIn" descr="A blue and black logo&#10;&#10;Description automatically generated">
            <a:extLst>
              <a:ext uri="{FF2B5EF4-FFF2-40B4-BE49-F238E27FC236}">
                <a16:creationId xmlns:a16="http://schemas.microsoft.com/office/drawing/2014/main" id="{02AF793E-34A8-FE98-2B43-623603DE17E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61254" y="1579728"/>
            <a:ext cx="1075267" cy="914400"/>
          </a:xfrm>
          <a:prstGeom prst="rect">
            <a:avLst/>
          </a:prstGeom>
        </p:spPr>
      </p:pic>
      <p:sp>
        <p:nvSpPr>
          <p:cNvPr id="15" name="LinkedIn handle">
            <a:extLst>
              <a:ext uri="{FF2B5EF4-FFF2-40B4-BE49-F238E27FC236}">
                <a16:creationId xmlns:a16="http://schemas.microsoft.com/office/drawing/2014/main" id="{8DA16D1B-DD85-498B-A177-DDB843C07A0E}"/>
              </a:ext>
            </a:extLst>
          </p:cNvPr>
          <p:cNvSpPr>
            <a:spLocks noGrp="1"/>
          </p:cNvSpPr>
          <p:nvPr>
            <p:ph type="body" sz="quarter" idx="20" hasCustomPrompt="1"/>
          </p:nvPr>
        </p:nvSpPr>
        <p:spPr>
          <a:xfrm>
            <a:off x="7239001" y="2532939"/>
            <a:ext cx="3059502" cy="914400"/>
          </a:xfrm>
        </p:spPr>
        <p:txBody>
          <a:bodyPr rIns="91440">
            <a:noAutofit/>
          </a:bodyPr>
          <a:lstStyle>
            <a:lvl1pPr marL="0" indent="0" algn="ctr">
              <a:buNone/>
              <a:defRPr sz="1400"/>
            </a:lvl1pPr>
          </a:lstStyle>
          <a:p>
            <a:pPr lvl="0"/>
            <a:r>
              <a:rPr lang="en-US"/>
              <a:t>Text</a:t>
            </a:r>
          </a:p>
        </p:txBody>
      </p:sp>
      <p:pic>
        <p:nvPicPr>
          <p:cNvPr id="12" name="Threads">
            <a:extLst>
              <a:ext uri="{FF2B5EF4-FFF2-40B4-BE49-F238E27FC236}">
                <a16:creationId xmlns:a16="http://schemas.microsoft.com/office/drawing/2014/main" id="{41AF5339-2B19-BD63-3B11-24F6C0CB7BA8}"/>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t="4126" b="4126"/>
          <a:stretch/>
        </p:blipFill>
        <p:spPr>
          <a:xfrm>
            <a:off x="1535363" y="4019550"/>
            <a:ext cx="912137" cy="914400"/>
          </a:xfrm>
          <a:prstGeom prst="rect">
            <a:avLst/>
          </a:prstGeom>
          <a:solidFill>
            <a:schemeClr val="tx1"/>
          </a:solidFill>
        </p:spPr>
      </p:pic>
      <p:sp>
        <p:nvSpPr>
          <p:cNvPr id="10" name="Threads handle">
            <a:extLst>
              <a:ext uri="{FF2B5EF4-FFF2-40B4-BE49-F238E27FC236}">
                <a16:creationId xmlns:a16="http://schemas.microsoft.com/office/drawing/2014/main" id="{96D88CB0-4FD8-2F0F-AFC3-6D59A048757F}"/>
              </a:ext>
            </a:extLst>
          </p:cNvPr>
          <p:cNvSpPr>
            <a:spLocks noGrp="1"/>
          </p:cNvSpPr>
          <p:nvPr>
            <p:ph type="body" sz="quarter" idx="21" hasCustomPrompt="1"/>
          </p:nvPr>
        </p:nvSpPr>
        <p:spPr>
          <a:xfrm>
            <a:off x="747277" y="5031874"/>
            <a:ext cx="2487168" cy="914400"/>
          </a:xfrm>
        </p:spPr>
        <p:txBody>
          <a:bodyPr rIns="91440">
            <a:noAutofit/>
          </a:bodyPr>
          <a:lstStyle>
            <a:lvl1pPr marL="0" indent="0" algn="ctr">
              <a:buNone/>
              <a:defRPr sz="1400"/>
            </a:lvl1pPr>
          </a:lstStyle>
          <a:p>
            <a:pPr lvl="0"/>
            <a:r>
              <a:rPr lang="en-US"/>
              <a:t>Text</a:t>
            </a:r>
          </a:p>
        </p:txBody>
      </p:sp>
      <p:pic>
        <p:nvPicPr>
          <p:cNvPr id="14" name="X">
            <a:extLst>
              <a:ext uri="{FF2B5EF4-FFF2-40B4-BE49-F238E27FC236}">
                <a16:creationId xmlns:a16="http://schemas.microsoft.com/office/drawing/2014/main" id="{5AE40B57-6609-96B5-4C42-D12A59417CFB}"/>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rcRect t="1201" b="1201"/>
          <a:stretch/>
        </p:blipFill>
        <p:spPr>
          <a:xfrm>
            <a:off x="4896042" y="3991849"/>
            <a:ext cx="916670" cy="914400"/>
          </a:xfrm>
          <a:prstGeom prst="rect">
            <a:avLst/>
          </a:prstGeom>
        </p:spPr>
      </p:pic>
      <p:sp>
        <p:nvSpPr>
          <p:cNvPr id="7" name="X Handle">
            <a:extLst>
              <a:ext uri="{FF2B5EF4-FFF2-40B4-BE49-F238E27FC236}">
                <a16:creationId xmlns:a16="http://schemas.microsoft.com/office/drawing/2014/main" id="{8203FBA7-0BF5-431F-8DA2-9F3A04190A95}"/>
              </a:ext>
            </a:extLst>
          </p:cNvPr>
          <p:cNvSpPr>
            <a:spLocks noGrp="1"/>
          </p:cNvSpPr>
          <p:nvPr>
            <p:ph type="body" sz="quarter" idx="16" hasCustomPrompt="1"/>
          </p:nvPr>
        </p:nvSpPr>
        <p:spPr>
          <a:xfrm>
            <a:off x="4110793" y="5009938"/>
            <a:ext cx="2487168" cy="914400"/>
          </a:xfrm>
        </p:spPr>
        <p:txBody>
          <a:bodyPr rIns="91440">
            <a:noAutofit/>
          </a:bodyPr>
          <a:lstStyle>
            <a:lvl1pPr marL="0" indent="0" algn="ctr">
              <a:buNone/>
              <a:defRPr sz="1400"/>
            </a:lvl1pPr>
          </a:lstStyle>
          <a:p>
            <a:pPr lvl="0"/>
            <a:r>
              <a:rPr lang="en-US"/>
              <a:t>Text</a:t>
            </a:r>
          </a:p>
        </p:txBody>
      </p:sp>
      <p:pic>
        <p:nvPicPr>
          <p:cNvPr id="30" name="YouTube">
            <a:extLst>
              <a:ext uri="{FF2B5EF4-FFF2-40B4-BE49-F238E27FC236}">
                <a16:creationId xmlns:a16="http://schemas.microsoft.com/office/drawing/2014/main" id="{254E4991-1E11-CC44-9806-55B96A767E5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7260123" y="4129009"/>
            <a:ext cx="2855192" cy="640080"/>
          </a:xfrm>
          <a:prstGeom prst="rect">
            <a:avLst/>
          </a:prstGeom>
        </p:spPr>
      </p:pic>
      <p:sp>
        <p:nvSpPr>
          <p:cNvPr id="9" name="YouTube Channel">
            <a:extLst>
              <a:ext uri="{FF2B5EF4-FFF2-40B4-BE49-F238E27FC236}">
                <a16:creationId xmlns:a16="http://schemas.microsoft.com/office/drawing/2014/main" id="{FFD85E77-EDED-42B1-881F-34A5909A5532}"/>
              </a:ext>
            </a:extLst>
          </p:cNvPr>
          <p:cNvSpPr>
            <a:spLocks noGrp="1"/>
          </p:cNvSpPr>
          <p:nvPr>
            <p:ph type="body" sz="quarter" idx="17" hasCustomPrompt="1"/>
          </p:nvPr>
        </p:nvSpPr>
        <p:spPr>
          <a:xfrm>
            <a:off x="7239001" y="5009938"/>
            <a:ext cx="3059502" cy="914400"/>
          </a:xfrm>
        </p:spPr>
        <p:txBody>
          <a:bodyPr rIns="91440">
            <a:noAutofit/>
          </a:bodyPr>
          <a:lstStyle>
            <a:lvl1pPr marL="0" indent="0" algn="ctr">
              <a:buNone/>
              <a:defRPr sz="1400"/>
            </a:lvl1pPr>
          </a:lstStyle>
          <a:p>
            <a:pPr lvl="0"/>
            <a:r>
              <a:rPr lang="en-US"/>
              <a:t>Text</a:t>
            </a:r>
          </a:p>
        </p:txBody>
      </p:sp>
      <p:sp>
        <p:nvSpPr>
          <p:cNvPr id="3" name="Slide Number Placeholder 2">
            <a:extLst>
              <a:ext uri="{FF2B5EF4-FFF2-40B4-BE49-F238E27FC236}">
                <a16:creationId xmlns:a16="http://schemas.microsoft.com/office/drawing/2014/main" id="{F7BAE708-477A-4A20-B43D-CB4603F14509}"/>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3362250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Office Name</a:t>
            </a:r>
          </a:p>
          <a:p>
            <a:r>
              <a:rPr lang="en-US"/>
              <a:t>Division Name</a:t>
            </a:r>
          </a:p>
          <a:p>
            <a:r>
              <a:rPr lang="en-US"/>
              <a:t>Date</a:t>
            </a:r>
          </a:p>
        </p:txBody>
      </p:sp>
    </p:spTree>
    <p:extLst>
      <p:ext uri="{BB962C8B-B14F-4D97-AF65-F5344CB8AC3E}">
        <p14:creationId xmlns:p14="http://schemas.microsoft.com/office/powerpoint/2010/main" val="1655372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406" y="939421"/>
            <a:ext cx="9317085" cy="1932802"/>
          </a:xfrm>
        </p:spPr>
        <p:txBody>
          <a:bodyPr anchor="b">
            <a:normAutofit/>
          </a:bodyPr>
          <a:lstStyle>
            <a:lvl1pPr>
              <a:defRPr sz="5400"/>
            </a:lvl1pPr>
          </a:lstStyle>
          <a:p>
            <a:r>
              <a:rPr lang="en-US" sz="6000">
                <a:latin typeface="Bell MT" panose="02020503060305020303" pitchFamily="18" charset="0"/>
              </a:rPr>
              <a:t>New Jersey </a:t>
            </a:r>
            <a:br>
              <a:rPr lang="en-US" sz="6000">
                <a:latin typeface="Bell MT" panose="02020503060305020303" pitchFamily="18" charset="0"/>
              </a:rPr>
            </a:br>
            <a:r>
              <a:rPr lang="en-US" sz="6000">
                <a:latin typeface="Bell MT" panose="02020503060305020303" pitchFamily="18" charset="0"/>
              </a:rPr>
              <a:t>Department of Education</a:t>
            </a:r>
          </a:p>
        </p:txBody>
      </p:sp>
      <p:sp>
        <p:nvSpPr>
          <p:cNvPr id="3" name="Text Placeholder 2"/>
          <p:cNvSpPr>
            <a:spLocks noGrp="1"/>
          </p:cNvSpPr>
          <p:nvPr>
            <p:ph type="body" idx="1" hasCustomPrompt="1"/>
          </p:nvPr>
        </p:nvSpPr>
        <p:spPr>
          <a:xfrm>
            <a:off x="583634" y="3240090"/>
            <a:ext cx="10515600" cy="2322575"/>
          </a:xfrm>
        </p:spPr>
        <p:txBody>
          <a:bodyPr/>
          <a:lstStyle>
            <a:lvl1pPr marL="0" indent="0" algn="ctr">
              <a:buNone/>
              <a:defRPr sz="2800" b="1" i="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Division</a:t>
            </a:r>
          </a:p>
          <a:p>
            <a:pPr lvl="0"/>
            <a:endParaRPr lang="en-US"/>
          </a:p>
          <a:p>
            <a:pPr lvl="0"/>
            <a:r>
              <a:rPr lang="en-US"/>
              <a:t>Presentation Title</a:t>
            </a:r>
          </a:p>
          <a:p>
            <a:pPr lvl="0"/>
            <a:r>
              <a:rPr lang="en-US"/>
              <a:t>Date</a:t>
            </a:r>
          </a:p>
        </p:txBody>
      </p:sp>
      <p:sp>
        <p:nvSpPr>
          <p:cNvPr id="13" name="Isosceles Triangle 12"/>
          <p:cNvSpPr/>
          <p:nvPr/>
        </p:nvSpPr>
        <p:spPr>
          <a:xfrm rot="10800000" flipV="1">
            <a:off x="0" y="4613701"/>
            <a:ext cx="2537012" cy="2322567"/>
          </a:xfrm>
          <a:prstGeom prst="triangle">
            <a:avLst>
              <a:gd name="adj" fmla="val 99728"/>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58" y="5562665"/>
            <a:ext cx="1240113" cy="1240113"/>
          </a:xfrm>
          <a:prstGeom prst="rect">
            <a:avLst/>
          </a:prstGeom>
          <a:effectLst>
            <a:outerShdw blurRad="50800" dist="38100" dir="8100000" algn="tr" rotWithShape="0">
              <a:prstClr val="black">
                <a:alpha val="40000"/>
              </a:prstClr>
            </a:outerShdw>
          </a:effectLst>
        </p:spPr>
      </p:pic>
      <p:cxnSp>
        <p:nvCxnSpPr>
          <p:cNvPr id="16" name="Straight Connector 15"/>
          <p:cNvCxnSpPr>
            <a:cxnSpLocks/>
          </p:cNvCxnSpPr>
          <p:nvPr userDrawn="1"/>
        </p:nvCxnSpPr>
        <p:spPr>
          <a:xfrm>
            <a:off x="583634" y="2952886"/>
            <a:ext cx="8354178" cy="0"/>
          </a:xfrm>
          <a:prstGeom prst="line">
            <a:avLst/>
          </a:prstGeom>
          <a:ln w="76200">
            <a:solidFill>
              <a:schemeClr val="accent4"/>
            </a:solidFill>
          </a:ln>
        </p:spPr>
        <p:style>
          <a:lnRef idx="1">
            <a:schemeClr val="dk1"/>
          </a:lnRef>
          <a:fillRef idx="0">
            <a:schemeClr val="dk1"/>
          </a:fillRef>
          <a:effectRef idx="0">
            <a:schemeClr val="dk1"/>
          </a:effectRef>
          <a:fontRef idx="minor">
            <a:schemeClr val="tx1"/>
          </a:fontRef>
        </p:style>
      </p:cxnSp>
      <p:sp>
        <p:nvSpPr>
          <p:cNvPr id="10" name="Isosceles Triangle 9">
            <a:extLst>
              <a:ext uri="{FF2B5EF4-FFF2-40B4-BE49-F238E27FC236}">
                <a16:creationId xmlns:a16="http://schemas.microsoft.com/office/drawing/2014/main" id="{9AFDDA18-5F2B-452C-B19B-C91214BAE043}"/>
              </a:ext>
            </a:extLst>
          </p:cNvPr>
          <p:cNvSpPr/>
          <p:nvPr userDrawn="1"/>
        </p:nvSpPr>
        <p:spPr>
          <a:xfrm flipV="1">
            <a:off x="9654988" y="0"/>
            <a:ext cx="2537012" cy="2322567"/>
          </a:xfrm>
          <a:prstGeom prst="triangle">
            <a:avLst>
              <a:gd name="adj" fmla="val 99728"/>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0340570" y="91562"/>
            <a:ext cx="2026024" cy="2026024"/>
          </a:xfrm>
          <a:prstGeom prst="rect">
            <a:avLst/>
          </a:prstGeom>
          <a:effectLst>
            <a:outerShdw blurRad="50800" dist="38100" algn="l" rotWithShape="0">
              <a:prstClr val="black">
                <a:alpha val="40000"/>
              </a:prstClr>
            </a:outerShdw>
          </a:effectLst>
        </p:spPr>
      </p:pic>
      <p:sp>
        <p:nvSpPr>
          <p:cNvPr id="9" name="Footer Placeholder 4">
            <a:extLst>
              <a:ext uri="{FF2B5EF4-FFF2-40B4-BE49-F238E27FC236}">
                <a16:creationId xmlns:a16="http://schemas.microsoft.com/office/drawing/2014/main" id="{5E100212-EAE0-4D91-83B2-E954E79C1138}"/>
              </a:ext>
            </a:extLst>
          </p:cNvPr>
          <p:cNvSpPr>
            <a:spLocks noGrp="1"/>
          </p:cNvSpPr>
          <p:nvPr>
            <p:ph type="ftr" sz="quarter" idx="11"/>
          </p:nvPr>
        </p:nvSpPr>
        <p:spPr>
          <a:xfrm>
            <a:off x="2259107" y="6332696"/>
            <a:ext cx="5469509" cy="340519"/>
          </a:xfrm>
          <a:prstGeom prst="rect">
            <a:avLst/>
          </a:prstGeom>
        </p:spPr>
        <p:txBody>
          <a:bodyPr/>
          <a:lstStyle>
            <a:lvl1pPr>
              <a:defRPr sz="1100"/>
            </a:lvl1pPr>
          </a:lstStyle>
          <a:p>
            <a:r>
              <a:rPr lang="en-US"/>
              <a:t>NJDOE Data Manager Training 2022</a:t>
            </a:r>
          </a:p>
        </p:txBody>
      </p:sp>
      <p:sp>
        <p:nvSpPr>
          <p:cNvPr id="11" name="Slide Number Placeholder 5">
            <a:extLst>
              <a:ext uri="{FF2B5EF4-FFF2-40B4-BE49-F238E27FC236}">
                <a16:creationId xmlns:a16="http://schemas.microsoft.com/office/drawing/2014/main" id="{F3B91228-FEC4-4229-A6F7-AE7A66C0F238}"/>
              </a:ext>
            </a:extLst>
          </p:cNvPr>
          <p:cNvSpPr>
            <a:spLocks noGrp="1"/>
          </p:cNvSpPr>
          <p:nvPr>
            <p:ph type="sldNum" sz="quarter" idx="12"/>
          </p:nvPr>
        </p:nvSpPr>
        <p:spPr>
          <a:xfrm>
            <a:off x="9448800" y="6332696"/>
            <a:ext cx="2743200" cy="294983"/>
          </a:xfrm>
          <a:prstGeom prst="rect">
            <a:avLst/>
          </a:prstGeom>
        </p:spPr>
        <p:txBody>
          <a:bodyPr/>
          <a:lstStyle>
            <a:lvl1pPr algn="r">
              <a:defRPr/>
            </a:lvl1pPr>
          </a:lstStyle>
          <a:p>
            <a:fld id="{CD5C70A5-9411-4B11-A0DB-D49D3D849901}" type="slidenum">
              <a:rPr lang="en-US" smtClean="0"/>
              <a:pPr/>
              <a:t>‹#›</a:t>
            </a:fld>
            <a:endParaRPr lang="en-US"/>
          </a:p>
        </p:txBody>
      </p:sp>
    </p:spTree>
    <p:extLst>
      <p:ext uri="{BB962C8B-B14F-4D97-AF65-F5344CB8AC3E}">
        <p14:creationId xmlns:p14="http://schemas.microsoft.com/office/powerpoint/2010/main" val="3526593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a:lvl1pPr>
          </a:lstStyle>
          <a:p>
            <a:r>
              <a:rPr lang="en-US"/>
              <a:t>Click to edit Master title style</a:t>
            </a:r>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2"/>
            <a:ext cx="2743200" cy="365125"/>
          </a:xfrm>
        </p:spPr>
        <p:txBody>
          <a:bodyPr/>
          <a:lstStyle/>
          <a:p>
            <a:fld id="{063B872D-3AE9-4542-A461-B751CD6BB84C}" type="slidenum">
              <a:rPr lang="en-US" smtClean="0"/>
              <a:t>‹#›</a:t>
            </a:fld>
            <a:endParaRPr lang="en-US"/>
          </a:p>
        </p:txBody>
      </p:sp>
    </p:spTree>
    <p:extLst>
      <p:ext uri="{BB962C8B-B14F-4D97-AF65-F5344CB8AC3E}">
        <p14:creationId xmlns:p14="http://schemas.microsoft.com/office/powerpoint/2010/main" val="1576480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480181" y="6577834"/>
            <a:ext cx="4114800" cy="280166"/>
          </a:xfrm>
          <a:prstGeom prst="rect">
            <a:avLst/>
          </a:prstGeom>
        </p:spPr>
        <p:txBody>
          <a:bodyPr/>
          <a:lstStyle/>
          <a:p>
            <a:endParaRPr lang="en-US"/>
          </a:p>
        </p:txBody>
      </p:sp>
      <p:sp>
        <p:nvSpPr>
          <p:cNvPr id="6" name="Slide Number Placeholder 5"/>
          <p:cNvSpPr>
            <a:spLocks noGrp="1"/>
          </p:cNvSpPr>
          <p:nvPr>
            <p:ph type="sldNum" sz="quarter" idx="12"/>
          </p:nvPr>
        </p:nvSpPr>
        <p:spPr>
          <a:xfrm>
            <a:off x="9448800" y="6577834"/>
            <a:ext cx="2743200" cy="294983"/>
          </a:xfrm>
          <a:prstGeom prst="rect">
            <a:avLst/>
          </a:prstGeom>
        </p:spPr>
        <p:txBody>
          <a:bodyPr/>
          <a:lstStyle>
            <a:lvl1pPr algn="r">
              <a:defRPr/>
            </a:lvl1pPr>
          </a:lstStyle>
          <a:p>
            <a:fld id="{2B7E8F36-4104-49C8-BB7C-B76D13EBFE05}" type="slidenum">
              <a:rPr lang="en-US" smtClean="0"/>
              <a:t>‹#›</a:t>
            </a:fld>
            <a:endParaRPr lang="en-US"/>
          </a:p>
        </p:txBody>
      </p:sp>
      <p:pic>
        <p:nvPicPr>
          <p:cNvPr id="14" name="Picture 13"/>
          <p:cNvPicPr>
            <a:picLocks noChangeAspect="1"/>
          </p:cNvPicPr>
          <p:nvPr/>
        </p:nvPicPr>
        <p:blipFill rotWithShape="1">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l="22341" r="23249"/>
          <a:stretch/>
        </p:blipFill>
        <p:spPr>
          <a:xfrm>
            <a:off x="10969472" y="0"/>
            <a:ext cx="980761" cy="1802529"/>
          </a:xfrm>
          <a:prstGeom prst="rect">
            <a:avLst/>
          </a:prstGeom>
          <a:effectLst>
            <a:outerShdw blurRad="50800" dist="38100" algn="l" rotWithShape="0">
              <a:prstClr val="black">
                <a:alpha val="40000"/>
              </a:prstClr>
            </a:outerShdw>
          </a:effectLst>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08" y="5821456"/>
            <a:ext cx="980887" cy="980887"/>
          </a:xfrm>
          <a:prstGeom prst="rect">
            <a:avLst/>
          </a:prstGeom>
        </p:spPr>
      </p:pic>
    </p:spTree>
    <p:extLst>
      <p:ext uri="{BB962C8B-B14F-4D97-AF65-F5344CB8AC3E}">
        <p14:creationId xmlns:p14="http://schemas.microsoft.com/office/powerpoint/2010/main" val="1254023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1" y="1138548"/>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890272"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0" y="3603812"/>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890272"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217046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86054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113474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689915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a:t>Click to 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4629433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19" y="1277938"/>
            <a:ext cx="11864631" cy="4682187"/>
          </a:xfrm>
        </p:spPr>
        <p:txBody>
          <a:bodyPr/>
          <a:lstStyle/>
          <a:p>
            <a:r>
              <a:rPr lang="en-US"/>
              <a:t>Click icon to add chart</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8930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2" y="1520826"/>
            <a:ext cx="10642294" cy="4384216"/>
          </a:xfrm>
        </p:spPr>
        <p:txBody>
          <a:bodyPr/>
          <a:lstStyle/>
          <a:p>
            <a:r>
              <a:rPr lang="en-US"/>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1084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image" Target="../media/image13.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a:p>
        </p:txBody>
      </p:sp>
    </p:spTree>
    <p:extLst>
      <p:ext uri="{BB962C8B-B14F-4D97-AF65-F5344CB8AC3E}">
        <p14:creationId xmlns:p14="http://schemas.microsoft.com/office/powerpoint/2010/main" val="1292156905"/>
      </p:ext>
    </p:extLst>
  </p:cSld>
  <p:clrMap bg1="lt1" tx1="dk1" bg2="lt2" tx2="dk2" accent1="accent1" accent2="accent2" accent3="accent3" accent4="accent4" accent5="accent5" accent6="accent6" hlink="hlink" folHlink="folHlink"/>
  <p:sldLayoutIdLst>
    <p:sldLayoutId id="2147483680" r:id="rId1"/>
    <p:sldLayoutId id="2147483671" r:id="rId2"/>
    <p:sldLayoutId id="2147483677" r:id="rId3"/>
    <p:sldLayoutId id="2147483664" r:id="rId4"/>
    <p:sldLayoutId id="2147483670" r:id="rId5"/>
    <p:sldLayoutId id="2147483665" r:id="rId6"/>
    <p:sldLayoutId id="2147483681" r:id="rId7"/>
    <p:sldLayoutId id="2147483675" r:id="rId8"/>
    <p:sldLayoutId id="2147483676" r:id="rId9"/>
    <p:sldLayoutId id="2147483672" r:id="rId10"/>
    <p:sldLayoutId id="2147483690" r:id="rId11"/>
    <p:sldLayoutId id="2147483669" r:id="rId12"/>
    <p:sldLayoutId id="2147483689" r:id="rId13"/>
    <p:sldLayoutId id="2147483678" r:id="rId14"/>
    <p:sldLayoutId id="2147483691" r:id="rId15"/>
    <p:sldLayoutId id="2147483692" r:id="rId16"/>
    <p:sldLayoutId id="2147483693" r:id="rId17"/>
    <p:sldLayoutId id="2147483695" r:id="rId18"/>
    <p:sldLayoutId id="2147483696" r:id="rId19"/>
    <p:sldLayoutId id="2147483697" r:id="rId20"/>
    <p:sldLayoutId id="2147483700" r:id="rId21"/>
  </p:sldLayoutIdLst>
  <p:hf hd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New Jersey Department of Education.">
            <a:extLst>
              <a:ext uri="{FF2B5EF4-FFF2-40B4-BE49-F238E27FC236}">
                <a16:creationId xmlns:a16="http://schemas.microsoft.com/office/drawing/2014/main" id="{CF96DE2C-7117-450B-9505-73F2CC7674D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169" y="-5897"/>
            <a:ext cx="12081830" cy="2551181"/>
          </a:xfrm>
          <a:prstGeom prst="rect">
            <a:avLst/>
          </a:prstGeom>
        </p:spPr>
      </p:pic>
      <p:sp>
        <p:nvSpPr>
          <p:cNvPr id="3" name="Text Placeholder 2">
            <a:extLst>
              <a:ext uri="{FF2B5EF4-FFF2-40B4-BE49-F238E27FC236}">
                <a16:creationId xmlns:a16="http://schemas.microsoft.com/office/drawing/2014/main" id="{056ABD99-43FC-48BD-956C-54F530646711}"/>
              </a:ext>
            </a:extLst>
          </p:cNvPr>
          <p:cNvSpPr>
            <a:spLocks noGrp="1"/>
          </p:cNvSpPr>
          <p:nvPr>
            <p:ph type="body" idx="1"/>
          </p:nvPr>
        </p:nvSpPr>
        <p:spPr>
          <a:xfrm>
            <a:off x="110169" y="1825625"/>
            <a:ext cx="11788048" cy="4351338"/>
          </a:xfrm>
          <a:prstGeom prst="rect">
            <a:avLst/>
          </a:prstGeom>
        </p:spPr>
        <p:txBody>
          <a:bodyPr vert="horz" lIns="91440" tIns="45720" rIns="91440" bIns="45720" rtlCol="0">
            <a:normAutofit/>
          </a:bodyPr>
          <a:lstStyle/>
          <a:p>
            <a:pPr lvl="0"/>
            <a:r>
              <a:rPr lang="en-US"/>
              <a:t>Do not use this layout</a:t>
            </a:r>
          </a:p>
        </p:txBody>
      </p:sp>
    </p:spTree>
    <p:extLst>
      <p:ext uri="{BB962C8B-B14F-4D97-AF65-F5344CB8AC3E}">
        <p14:creationId xmlns:p14="http://schemas.microsoft.com/office/powerpoint/2010/main" val="3885510845"/>
      </p:ext>
    </p:extLst>
  </p:cSld>
  <p:clrMap bg1="lt1" tx1="dk1" bg2="lt2" tx2="dk2" accent1="accent1" accent2="accent2" accent3="accent3" accent4="accent4" accent5="accent5" accent6="accent6" hlink="hlink" folHlink="folHlink"/>
  <p:sldLayoutIdLst>
    <p:sldLayoutId id="2147483679" r:id="rId1"/>
    <p:sldLayoutId id="2147483699" r:id="rId2"/>
  </p:sldLayoutIdLst>
  <p:hf hdr="0" dt="0"/>
  <p:txStyles>
    <p:titleStyle>
      <a:lvl1pPr algn="ctr" defTabSz="914400" rtl="0" eaLnBrk="1" latinLnBrk="0" hangingPunct="1">
        <a:lnSpc>
          <a:spcPct val="90000"/>
        </a:lnSpc>
        <a:spcBef>
          <a:spcPct val="0"/>
        </a:spcBef>
        <a:buNone/>
        <a:defRPr sz="5400" b="1" kern="1200">
          <a:solidFill>
            <a:srgbClr val="6E2405"/>
          </a:solidFill>
          <a:latin typeface="Palatino Linotype" panose="02040502050505030304" pitchFamily="18" charset="0"/>
          <a:ea typeface="+mj-ea"/>
          <a:cs typeface="+mj-cs"/>
        </a:defRPr>
      </a:lvl1pPr>
    </p:titleStyle>
    <p:bodyStyle>
      <a:lvl1pPr marL="0" indent="0" algn="l" defTabSz="914400" rtl="0" eaLnBrk="1" latinLnBrk="0" hangingPunct="1">
        <a:lnSpc>
          <a:spcPct val="108000"/>
        </a:lnSpc>
        <a:spcBef>
          <a:spcPts val="1000"/>
        </a:spcBef>
        <a:spcAft>
          <a:spcPts val="1400"/>
        </a:spcAft>
        <a:buFont typeface="Arial" panose="020B0604020202020204" pitchFamily="34" charset="0"/>
        <a:buNone/>
        <a:defRPr sz="44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60367D-4F1F-4D06-9551-9D120A83F86F}"/>
              </a:ext>
            </a:extLst>
          </p:cNvPr>
          <p:cNvSpPr>
            <a:spLocks noGrp="1"/>
          </p:cNvSpPr>
          <p:nvPr>
            <p:ph type="title"/>
          </p:nvPr>
        </p:nvSpPr>
        <p:spPr>
          <a:xfrm>
            <a:off x="149340" y="365125"/>
            <a:ext cx="1189027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7A9155-9D6F-4818-A1EA-81ACC0306B47}"/>
              </a:ext>
            </a:extLst>
          </p:cNvPr>
          <p:cNvSpPr>
            <a:spLocks noGrp="1"/>
          </p:cNvSpPr>
          <p:nvPr>
            <p:ph type="body" idx="1"/>
          </p:nvPr>
        </p:nvSpPr>
        <p:spPr>
          <a:xfrm>
            <a:off x="149340" y="1825625"/>
            <a:ext cx="11890272" cy="412232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94CC72A4-5CFF-4D23-9567-642F3352896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20D45371-22E5-41E2-9C10-6B0FADA8412F}"/>
              </a:ext>
            </a:extLst>
          </p:cNvPr>
          <p:cNvSpPr>
            <a:spLocks noGrp="1"/>
          </p:cNvSpPr>
          <p:nvPr>
            <p:ph type="sldNum" sz="quarter" idx="4"/>
          </p:nvPr>
        </p:nvSpPr>
        <p:spPr>
          <a:xfrm>
            <a:off x="8610600" y="6285773"/>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063B872D-3AE9-4542-A461-B751CD6BB84C}" type="slidenum">
              <a:rPr lang="en-US" smtClean="0"/>
              <a:pPr/>
              <a:t>‹#›</a:t>
            </a:fld>
            <a:endParaRPr lang="en-US"/>
          </a:p>
        </p:txBody>
      </p:sp>
    </p:spTree>
    <p:extLst>
      <p:ext uri="{BB962C8B-B14F-4D97-AF65-F5344CB8AC3E}">
        <p14:creationId xmlns:p14="http://schemas.microsoft.com/office/powerpoint/2010/main" val="63614674"/>
      </p:ext>
    </p:extLst>
  </p:cSld>
  <p:clrMap bg1="lt1" tx1="dk1" bg2="lt2" tx2="dk2" accent1="accent1" accent2="accent2" accent3="accent3" accent4="accent4" accent5="accent5" accent6="accent6" hlink="hlink" folHlink="folHlink"/>
  <p:sldLayoutIdLst>
    <p:sldLayoutId id="2147483688" r:id="rId1"/>
    <p:sldLayoutId id="2147483694" r:id="rId2"/>
  </p:sldLayoutIdLst>
  <p:hf hdr="0" dt="0"/>
  <p:txStyles>
    <p:titleStyle>
      <a:lvl1pPr algn="l" defTabSz="914400" rtl="0" eaLnBrk="1" latinLnBrk="0" hangingPunct="1">
        <a:lnSpc>
          <a:spcPct val="90000"/>
        </a:lnSpc>
        <a:spcBef>
          <a:spcPct val="0"/>
        </a:spcBef>
        <a:buNone/>
        <a:defRPr sz="6000"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0"/>
        </a:spcBef>
        <a:spcAft>
          <a:spcPts val="1400"/>
        </a:spcAft>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hyperlink" Target="mailto:dlm-support@ku.edu"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mailto:assessment@doe.nj.gov"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DLM-support@ku.edu"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mailto:assessment@doe.nj.gov"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dynamiclearningmaps.org/sites/default/files/documents/Manuals_Blueprints/Educator_Portal_User_Guide.pdf"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dynamiclearningmaps.org/sites/default/files/documents/Manuals_Blueprints/Data_Management_Manual.pdf"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mailto:assessment@doe.nj.gov"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hyperlink" Target="http://dynamiclearningmaps.org/sites/default/files/documents/Manuals_Blueprints/Data_Management_Manual.pdf"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dynamiclearningmaps.org/sites/default/files/documents/Manuals_Blueprints/Data_Management_Manual.pdf"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dynamiclearningmaps.org/sites/default/files/documents/Manuals_Blueprints/Data_Management_Manual_2023-2024.pdf"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dynamiclearningmaps.org/sites/default/files/documents/Manuals_Blueprints/Data_Management_Manual.pdf"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dynamiclearningmaps.org/sites/default/files/documents/Manuals_Blueprints/Data_Management_Manual.pdf"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hyperlink" Target="http://dynamiclearningmaps.org/sites/default/files/documents/Manuals_Blueprints/Data_Management_Manual.pdf"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hyperlink" Target="http://dynamiclearningmaps.org/sites/default/files/documents/Manuals_Blueprints/Educator_Portal_User_Guide.pdf"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hyperlink" Target="http://dynamiclearningmaps.org/sites/default/files/documents/Manuals_Blueprints/Educator_Portal_User_Guide.pdf" TargetMode="External"/><Relationship Id="rId13" Type="http://schemas.openxmlformats.org/officeDocument/2006/relationships/image" Target="../media/image21.svg"/><Relationship Id="rId3" Type="http://schemas.openxmlformats.org/officeDocument/2006/relationships/image" Target="../media/image14.png"/><Relationship Id="rId7" Type="http://schemas.openxmlformats.org/officeDocument/2006/relationships/image" Target="../media/image17.svg"/><Relationship Id="rId12"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hyperlink" Target="https://dynamiclearningmaps.org/sites/default/files/documents/Manuals_Blueprints/Guide_to_Required_Training_YE.pdf" TargetMode="External"/><Relationship Id="rId5" Type="http://schemas.openxmlformats.org/officeDocument/2006/relationships/hyperlink" Target="https://dynamiclearningmaps.org/sites/default/files/documents/Manuals_Blueprints/Data_Management_Manual.pdf" TargetMode="External"/><Relationship Id="rId10" Type="http://schemas.openxmlformats.org/officeDocument/2006/relationships/image" Target="../media/image19.svg"/><Relationship Id="rId4" Type="http://schemas.openxmlformats.org/officeDocument/2006/relationships/image" Target="../media/image15.svg"/><Relationship Id="rId9" Type="http://schemas.openxmlformats.org/officeDocument/2006/relationships/image" Target="../media/image18.png"/><Relationship Id="rId14" Type="http://schemas.openxmlformats.org/officeDocument/2006/relationships/hyperlink" Target="https://dynamiclearningmaps.org/sites/default/files/documents/Manuals_Blueprints/Assessment_Coordinator_Manual_YE_2022-2023.pdf"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mailto:assessment@doe.nj.gov"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www.dynamiclearningmaps.org/newjersey" TargetMode="External"/><Relationship Id="rId2" Type="http://schemas.openxmlformats.org/officeDocument/2006/relationships/hyperlink" Target="mailto:DLM-support@ku.edu" TargetMode="Externa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3" Type="http://schemas.openxmlformats.org/officeDocument/2006/relationships/hyperlink" Target="mailto:assessment@doe.nj.gov" TargetMode="External"/><Relationship Id="rId2" Type="http://schemas.openxmlformats.org/officeDocument/2006/relationships/hyperlink" Target="Accessible%20Presentations%20E.%20Thomas/nj.gov/education" TargetMode="Externa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mailto:assessment@doe.nj.gov"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dynamiclearningmaps.org/sites/default/files/documents/Manuals_Blueprints/Data_Management_Manual.pdf"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7FFF-0053-4747-B34E-976807CC35AB}"/>
              </a:ext>
            </a:extLst>
          </p:cNvPr>
          <p:cNvSpPr>
            <a:spLocks noGrp="1"/>
          </p:cNvSpPr>
          <p:nvPr>
            <p:ph type="ctrTitle"/>
          </p:nvPr>
        </p:nvSpPr>
        <p:spPr>
          <a:xfrm>
            <a:off x="81482" y="2142280"/>
            <a:ext cx="12191999" cy="1282447"/>
          </a:xfrm>
        </p:spPr>
        <p:txBody>
          <a:bodyPr/>
          <a:lstStyle/>
          <a:p>
            <a:r>
              <a:rPr lang="en-US" sz="3600"/>
              <a:t>Dynamic Learning Maps (DLM) </a:t>
            </a:r>
            <a:br>
              <a:rPr lang="en-US" sz="3600"/>
            </a:br>
            <a:r>
              <a:rPr lang="en-US" sz="3600"/>
              <a:t>Data Manager Training Module </a:t>
            </a:r>
          </a:p>
        </p:txBody>
      </p:sp>
      <p:sp>
        <p:nvSpPr>
          <p:cNvPr id="5" name="Subtitle 4">
            <a:extLst>
              <a:ext uri="{FF2B5EF4-FFF2-40B4-BE49-F238E27FC236}">
                <a16:creationId xmlns:a16="http://schemas.microsoft.com/office/drawing/2014/main" id="{012D5881-96EC-447F-A717-A35057F07353}"/>
              </a:ext>
            </a:extLst>
          </p:cNvPr>
          <p:cNvSpPr>
            <a:spLocks noGrp="1"/>
          </p:cNvSpPr>
          <p:nvPr>
            <p:ph type="subTitle" idx="1"/>
          </p:nvPr>
        </p:nvSpPr>
        <p:spPr>
          <a:xfrm>
            <a:off x="1" y="3512745"/>
            <a:ext cx="12191998" cy="2339415"/>
          </a:xfrm>
        </p:spPr>
        <p:txBody>
          <a:bodyPr>
            <a:normAutofit fontScale="55000" lnSpcReduction="20000"/>
          </a:bodyPr>
          <a:lstStyle/>
          <a:p>
            <a:r>
              <a:rPr lang="en-US" dirty="0"/>
              <a:t>Data Management and Administration Preparation</a:t>
            </a:r>
          </a:p>
          <a:p>
            <a:r>
              <a:rPr lang="en-US" dirty="0"/>
              <a:t>New Jersey Department of Education </a:t>
            </a:r>
          </a:p>
          <a:p>
            <a:r>
              <a:rPr lang="en-US" dirty="0"/>
              <a:t>Division of Teaching and Learning Services</a:t>
            </a:r>
          </a:p>
          <a:p>
            <a:r>
              <a:rPr lang="en-US" dirty="0"/>
              <a:t>Office of Assessments</a:t>
            </a:r>
          </a:p>
          <a:p>
            <a:r>
              <a:rPr lang="en-US">
                <a:solidFill>
                  <a:srgbClr val="91420D"/>
                </a:solidFill>
              </a:rPr>
              <a:t>January 2024</a:t>
            </a:r>
            <a:endParaRPr lang="en-US" dirty="0">
              <a:solidFill>
                <a:srgbClr val="91420D"/>
              </a:solidFill>
            </a:endParaRPr>
          </a:p>
        </p:txBody>
      </p:sp>
      <p:pic>
        <p:nvPicPr>
          <p:cNvPr id="6" name="Picture 5" descr="Logo: State of New Jersey, Department of Education.">
            <a:extLst>
              <a:ext uri="{FF2B5EF4-FFF2-40B4-BE49-F238E27FC236}">
                <a16:creationId xmlns:a16="http://schemas.microsoft.com/office/drawing/2014/main" id="{0021F1E6-2135-4F4E-9EA0-EBD236B615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64" y="6081513"/>
            <a:ext cx="11890272" cy="768098"/>
          </a:xfrm>
          <a:prstGeom prst="rect">
            <a:avLst/>
          </a:prstGeom>
        </p:spPr>
      </p:pic>
    </p:spTree>
    <p:extLst>
      <p:ext uri="{BB962C8B-B14F-4D97-AF65-F5344CB8AC3E}">
        <p14:creationId xmlns:p14="http://schemas.microsoft.com/office/powerpoint/2010/main" val="1869916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DLM </a:t>
            </a:r>
            <a:r>
              <a:rPr lang="en" sz="4000"/>
              <a:t>Assessment </a:t>
            </a:r>
            <a:r>
              <a:rPr lang="en" sz="4000" err="1"/>
              <a:t>Coordinat</a:t>
            </a:r>
            <a:r>
              <a:rPr lang="en-US" sz="4000"/>
              <a:t>or Account </a:t>
            </a:r>
            <a:r>
              <a:rPr lang="en-US" sz="1600"/>
              <a:t>(1 of 2)</a:t>
            </a:r>
            <a:endParaRPr lang="en-US" sz="4000">
              <a:latin typeface="+mn-lt"/>
            </a:endParaRPr>
          </a:p>
        </p:txBody>
      </p:sp>
      <p:sp>
        <p:nvSpPr>
          <p:cNvPr id="4" name="Content Placeholder 3"/>
          <p:cNvSpPr>
            <a:spLocks noGrp="1"/>
          </p:cNvSpPr>
          <p:nvPr>
            <p:ph type="body" sz="quarter" idx="11"/>
          </p:nvPr>
        </p:nvSpPr>
        <p:spPr/>
        <p:txBody>
          <a:bodyPr>
            <a:normAutofit fontScale="85000" lnSpcReduction="10000"/>
          </a:bodyPr>
          <a:lstStyle/>
          <a:p>
            <a:pPr marL="0" indent="0">
              <a:spcBef>
                <a:spcPts val="0"/>
              </a:spcBef>
              <a:buNone/>
            </a:pPr>
            <a:r>
              <a:rPr lang="en-US"/>
              <a:t>The district DLM Data Manager must create an account for the DLM Assessment Coordinator with the primary user role of District User (DUS) temporarily assigned. </a:t>
            </a:r>
          </a:p>
          <a:p>
            <a:pPr>
              <a:spcBef>
                <a:spcPts val="0"/>
              </a:spcBef>
            </a:pPr>
            <a:r>
              <a:rPr lang="en-US" sz="3100"/>
              <a:t>After the DLM Assessment Coordinator activates their new account, the </a:t>
            </a:r>
            <a:br>
              <a:rPr lang="en-US" sz="3100"/>
            </a:br>
            <a:r>
              <a:rPr lang="en-US" sz="3100"/>
              <a:t>Data Manager must submit a request to replace the temporarily assigned </a:t>
            </a:r>
            <a:br>
              <a:rPr lang="en-US" sz="3100"/>
            </a:br>
            <a:r>
              <a:rPr lang="en-US" sz="3100"/>
              <a:t>DUS role with the DTC role by contacting the DLM Support Helpdesk </a:t>
            </a:r>
            <a:br>
              <a:rPr lang="en-US" sz="3100"/>
            </a:br>
            <a:r>
              <a:rPr lang="en-US" sz="3100" u="sng">
                <a:hlinkClick r:id="rId3"/>
              </a:rPr>
              <a:t>dlm-support@ku.edu</a:t>
            </a:r>
            <a:r>
              <a:rPr lang="en-US" sz="3100" u="sng"/>
              <a:t> </a:t>
            </a:r>
            <a:r>
              <a:rPr lang="en-US" sz="3100"/>
              <a:t>via email </a:t>
            </a:r>
            <a:r>
              <a:rPr lang="en-US" sz="3100" b="1"/>
              <a:t>and</a:t>
            </a:r>
            <a:r>
              <a:rPr lang="en-US" sz="3100"/>
              <a:t> copy </a:t>
            </a:r>
            <a:r>
              <a:rPr lang="en-US" sz="3100">
                <a:hlinkClick r:id="rId4"/>
              </a:rPr>
              <a:t>assessment@doe.nj.gov</a:t>
            </a:r>
            <a:r>
              <a:rPr lang="en-US" sz="3100"/>
              <a:t>. </a:t>
            </a:r>
            <a:endParaRPr lang="en-US" sz="3100" u="sng"/>
          </a:p>
          <a:p>
            <a:pPr>
              <a:spcBef>
                <a:spcPts val="0"/>
              </a:spcBef>
            </a:pPr>
            <a:r>
              <a:rPr lang="en-US" sz="3100"/>
              <a:t>DLM Support will not process the request unless the assessment@doe.nj.gov is copied on the email.</a:t>
            </a:r>
          </a:p>
        </p:txBody>
      </p:sp>
      <p:sp>
        <p:nvSpPr>
          <p:cNvPr id="7" name="Slide Number Placeholder 6">
            <a:extLst>
              <a:ext uri="{FF2B5EF4-FFF2-40B4-BE49-F238E27FC236}">
                <a16:creationId xmlns:a16="http://schemas.microsoft.com/office/drawing/2014/main" id="{663EBCA5-96CF-4646-9797-7D576620A29E}"/>
              </a:ext>
            </a:extLst>
          </p:cNvPr>
          <p:cNvSpPr>
            <a:spLocks noGrp="1"/>
          </p:cNvSpPr>
          <p:nvPr>
            <p:ph type="sldNum" sz="quarter" idx="10"/>
          </p:nvPr>
        </p:nvSpPr>
        <p:spPr/>
        <p:txBody>
          <a:bodyPr/>
          <a:lstStyle/>
          <a:p>
            <a:fld id="{CD5C70A5-9411-4B11-A0DB-D49D3D849901}" type="slidenum">
              <a:rPr lang="en-US" smtClean="0"/>
              <a:pPr/>
              <a:t>10</a:t>
            </a:fld>
            <a:endParaRPr lang="en-US"/>
          </a:p>
        </p:txBody>
      </p:sp>
    </p:spTree>
    <p:extLst>
      <p:ext uri="{BB962C8B-B14F-4D97-AF65-F5344CB8AC3E}">
        <p14:creationId xmlns:p14="http://schemas.microsoft.com/office/powerpoint/2010/main" val="535819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5550" y="235678"/>
            <a:ext cx="10096959" cy="747579"/>
          </a:xfrm>
        </p:spPr>
        <p:txBody>
          <a:bodyPr/>
          <a:lstStyle/>
          <a:p>
            <a:r>
              <a:rPr lang="en-US" sz="3600"/>
              <a:t>DLM </a:t>
            </a:r>
            <a:r>
              <a:rPr lang="en" sz="3600"/>
              <a:t>Assessment Coordinator</a:t>
            </a:r>
            <a:r>
              <a:rPr lang="en-US" sz="3600"/>
              <a:t> Account</a:t>
            </a:r>
            <a:r>
              <a:rPr lang="en" sz="3600"/>
              <a:t> (2 of 2)</a:t>
            </a:r>
            <a:endParaRPr lang="en-US" sz="3600"/>
          </a:p>
        </p:txBody>
      </p:sp>
      <p:sp>
        <p:nvSpPr>
          <p:cNvPr id="4" name="Content Placeholder 3"/>
          <p:cNvSpPr>
            <a:spLocks noGrp="1"/>
          </p:cNvSpPr>
          <p:nvPr>
            <p:ph type="body" sz="quarter" idx="11"/>
          </p:nvPr>
        </p:nvSpPr>
        <p:spPr/>
        <p:txBody>
          <a:bodyPr>
            <a:normAutofit fontScale="77500" lnSpcReduction="20000"/>
          </a:bodyPr>
          <a:lstStyle/>
          <a:p>
            <a:pPr marL="0" indent="0">
              <a:buNone/>
            </a:pPr>
            <a:r>
              <a:rPr lang="en-US"/>
              <a:t>The email request to the </a:t>
            </a:r>
            <a:r>
              <a:rPr lang="en-US">
                <a:hlinkClick r:id="rId3"/>
              </a:rPr>
              <a:t>DLM Service Desk </a:t>
            </a:r>
            <a:r>
              <a:rPr lang="en-US"/>
              <a:t>and </a:t>
            </a:r>
            <a:r>
              <a:rPr lang="en-US">
                <a:hlinkClick r:id="rId4"/>
              </a:rPr>
              <a:t>assessment@doe.nj.gov</a:t>
            </a:r>
            <a:r>
              <a:rPr lang="en-US"/>
              <a:t> must include the following:</a:t>
            </a:r>
          </a:p>
          <a:p>
            <a:r>
              <a:rPr lang="en-US" sz="3100"/>
              <a:t>Email Subject: </a:t>
            </a:r>
          </a:p>
          <a:p>
            <a:pPr lvl="1"/>
            <a:r>
              <a:rPr lang="en-US" sz="2600"/>
              <a:t>DTC Role Conversion Request – (insert your district name and CDS code)</a:t>
            </a:r>
          </a:p>
          <a:p>
            <a:r>
              <a:rPr lang="en-US" sz="3100"/>
              <a:t>Email Body:</a:t>
            </a:r>
          </a:p>
          <a:p>
            <a:pPr lvl="1"/>
            <a:r>
              <a:rPr lang="en-US" sz="2600"/>
              <a:t>As the DLM Data Manager for my district, I am requesting that the following user be converted from a District User to a District Test Coordinator (DTC) in Educator Portal: </a:t>
            </a:r>
          </a:p>
          <a:p>
            <a:pPr lvl="2"/>
            <a:r>
              <a:rPr lang="en-US" sz="2300"/>
              <a:t>List the name of individual and indicate their role as DLM Assessment Coordinator.</a:t>
            </a:r>
          </a:p>
          <a:p>
            <a:pPr lvl="2"/>
            <a:r>
              <a:rPr lang="en-US" sz="2300"/>
              <a:t>Include the individual’s email address.</a:t>
            </a:r>
          </a:p>
        </p:txBody>
      </p:sp>
      <p:sp>
        <p:nvSpPr>
          <p:cNvPr id="7" name="Slide Number Placeholder 6">
            <a:extLst>
              <a:ext uri="{FF2B5EF4-FFF2-40B4-BE49-F238E27FC236}">
                <a16:creationId xmlns:a16="http://schemas.microsoft.com/office/drawing/2014/main" id="{2C57EFE8-8A94-4E41-AE85-F6A2357836F8}"/>
              </a:ext>
            </a:extLst>
          </p:cNvPr>
          <p:cNvSpPr>
            <a:spLocks noGrp="1"/>
          </p:cNvSpPr>
          <p:nvPr>
            <p:ph type="sldNum" sz="quarter" idx="10"/>
          </p:nvPr>
        </p:nvSpPr>
        <p:spPr/>
        <p:txBody>
          <a:bodyPr/>
          <a:lstStyle/>
          <a:p>
            <a:fld id="{CD5C70A5-9411-4B11-A0DB-D49D3D849901}" type="slidenum">
              <a:rPr lang="en-US" smtClean="0"/>
              <a:pPr/>
              <a:t>11</a:t>
            </a:fld>
            <a:endParaRPr lang="en-US"/>
          </a:p>
        </p:txBody>
      </p:sp>
    </p:spTree>
    <p:extLst>
      <p:ext uri="{BB962C8B-B14F-4D97-AF65-F5344CB8AC3E}">
        <p14:creationId xmlns:p14="http://schemas.microsoft.com/office/powerpoint/2010/main" val="3914576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sz="4000"/>
              <a:t>Chief School Administrator</a:t>
            </a:r>
            <a:r>
              <a:rPr lang="en-US" sz="4000"/>
              <a:t> Account</a:t>
            </a:r>
            <a:endParaRPr lang="en-US" sz="4000">
              <a:latin typeface="+mn-lt"/>
            </a:endParaRPr>
          </a:p>
        </p:txBody>
      </p:sp>
      <p:sp>
        <p:nvSpPr>
          <p:cNvPr id="4" name="Content Placeholder 3"/>
          <p:cNvSpPr>
            <a:spLocks noGrp="1"/>
          </p:cNvSpPr>
          <p:nvPr>
            <p:ph type="body" sz="quarter" idx="11"/>
          </p:nvPr>
        </p:nvSpPr>
        <p:spPr/>
        <p:txBody>
          <a:bodyPr vert="horz" lIns="91440" tIns="45720" rIns="91440" bIns="45720" rtlCol="0" anchor="t">
            <a:normAutofit/>
          </a:bodyPr>
          <a:lstStyle/>
          <a:p>
            <a:pPr>
              <a:spcBef>
                <a:spcPts val="0"/>
              </a:spcBef>
            </a:pPr>
            <a:r>
              <a:rPr lang="en-US" sz="2400"/>
              <a:t>The district DLM Data Manager is responsible for creating an account for their district’s Chief School Administrator and assigning the Educator Portal role of District Superintendent (SUP). </a:t>
            </a:r>
          </a:p>
          <a:p>
            <a:pPr>
              <a:spcBef>
                <a:spcPts val="0"/>
              </a:spcBef>
            </a:pPr>
            <a:r>
              <a:rPr lang="en-US" sz="2400"/>
              <a:t>Individual and Bundled DLM score reports are accessible online in Educator Portal by users with the District Superintendent (SUP) and District Test Coordinator (DTC) roles. Therefore, it is important that the account be activated as soon as the user receives the activation email.</a:t>
            </a:r>
          </a:p>
          <a:p>
            <a:pPr>
              <a:spcBef>
                <a:spcPts val="0"/>
              </a:spcBef>
            </a:pPr>
            <a:r>
              <a:rPr lang="en-US" sz="2400"/>
              <a:t>Additional instructions regarding how to access reports in Educator Portal can be found in </a:t>
            </a:r>
            <a:r>
              <a:rPr lang="en" sz="2400">
                <a:hlinkClick r:id="rId3"/>
              </a:rPr>
              <a:t>DLM Educator Portal User Guide</a:t>
            </a:r>
            <a:r>
              <a:rPr lang="en" sz="2400"/>
              <a:t>.</a:t>
            </a:r>
            <a:endParaRPr lang="en" sz="2400">
              <a:cs typeface="Calibri"/>
            </a:endParaRPr>
          </a:p>
        </p:txBody>
      </p:sp>
      <p:sp>
        <p:nvSpPr>
          <p:cNvPr id="7" name="Slide Number Placeholder 6">
            <a:extLst>
              <a:ext uri="{FF2B5EF4-FFF2-40B4-BE49-F238E27FC236}">
                <a16:creationId xmlns:a16="http://schemas.microsoft.com/office/drawing/2014/main" id="{2622EDB8-FB0E-402D-B905-CA9A49E81CE8}"/>
              </a:ext>
            </a:extLst>
          </p:cNvPr>
          <p:cNvSpPr>
            <a:spLocks noGrp="1"/>
          </p:cNvSpPr>
          <p:nvPr>
            <p:ph type="sldNum" sz="quarter" idx="10"/>
          </p:nvPr>
        </p:nvSpPr>
        <p:spPr/>
        <p:txBody>
          <a:bodyPr/>
          <a:lstStyle/>
          <a:p>
            <a:fld id="{CD5C70A5-9411-4B11-A0DB-D49D3D849901}" type="slidenum">
              <a:rPr lang="en-US" smtClean="0"/>
              <a:pPr/>
              <a:t>12</a:t>
            </a:fld>
            <a:endParaRPr lang="en-US"/>
          </a:p>
        </p:txBody>
      </p:sp>
    </p:spTree>
    <p:extLst>
      <p:ext uri="{BB962C8B-B14F-4D97-AF65-F5344CB8AC3E}">
        <p14:creationId xmlns:p14="http://schemas.microsoft.com/office/powerpoint/2010/main" val="2052156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Additional Educator Portal </a:t>
            </a:r>
            <a:r>
              <a:rPr lang="en"/>
              <a:t>Accounts</a:t>
            </a:r>
            <a:endParaRPr lang="en-US"/>
          </a:p>
        </p:txBody>
      </p:sp>
      <p:sp>
        <p:nvSpPr>
          <p:cNvPr id="4" name="Content Placeholder 3"/>
          <p:cNvSpPr>
            <a:spLocks noGrp="1"/>
          </p:cNvSpPr>
          <p:nvPr>
            <p:ph type="body" sz="quarter" idx="11"/>
          </p:nvPr>
        </p:nvSpPr>
        <p:spPr/>
        <p:txBody>
          <a:bodyPr>
            <a:normAutofit fontScale="55000" lnSpcReduction="20000"/>
          </a:bodyPr>
          <a:lstStyle/>
          <a:p>
            <a:r>
              <a:rPr lang="en-US"/>
              <a:t>The district DLM Data Manager must also create accounts for the following individuals supporting the administration of the DLM assessment:</a:t>
            </a:r>
          </a:p>
          <a:p>
            <a:pPr lvl="1"/>
            <a:r>
              <a:rPr lang="en-US" b="1"/>
              <a:t>District Technology Representative</a:t>
            </a:r>
            <a:r>
              <a:rPr lang="en-US"/>
              <a:t>: Assigned the District User (DUS) role in Educator Portal</a:t>
            </a:r>
          </a:p>
          <a:p>
            <a:pPr lvl="1"/>
            <a:r>
              <a:rPr lang="en-US" b="1"/>
              <a:t>School Test Coordinator</a:t>
            </a:r>
            <a:r>
              <a:rPr lang="en-US"/>
              <a:t>: Assigned the Building Test Coordinator (BTC) role in Educator Portal</a:t>
            </a:r>
          </a:p>
          <a:p>
            <a:pPr lvl="1"/>
            <a:r>
              <a:rPr lang="en-US" b="1"/>
              <a:t>Building User</a:t>
            </a:r>
            <a:r>
              <a:rPr lang="en-US"/>
              <a:t>: Assigned the Building User (BUS) role in Educator Portal</a:t>
            </a:r>
          </a:p>
          <a:p>
            <a:pPr lvl="1"/>
            <a:r>
              <a:rPr lang="en-US" b="1"/>
              <a:t>Test Administrator</a:t>
            </a:r>
            <a:r>
              <a:rPr lang="en-US"/>
              <a:t>: Assigned the Teacher (TEA) role in Educator Portal (users assigned as TEA may not be assigned any other roles in the system)</a:t>
            </a:r>
          </a:p>
          <a:p>
            <a:pPr lvl="1"/>
            <a:r>
              <a:rPr lang="en-US" b="1"/>
              <a:t>Test Proctor</a:t>
            </a:r>
            <a:r>
              <a:rPr lang="en-US"/>
              <a:t>: Assigned the Proctor (PRO) role in Educator Portal</a:t>
            </a:r>
          </a:p>
          <a:p>
            <a:r>
              <a:rPr lang="en-US"/>
              <a:t>Additional information regarding Educator Portal roles can be found in the </a:t>
            </a:r>
            <a:r>
              <a:rPr lang="en-US">
                <a:hlinkClick r:id="rId3"/>
              </a:rPr>
              <a:t>DLM Data Management Manual</a:t>
            </a:r>
            <a:r>
              <a:rPr lang="en-US"/>
              <a:t>.</a:t>
            </a:r>
          </a:p>
        </p:txBody>
      </p:sp>
      <p:sp>
        <p:nvSpPr>
          <p:cNvPr id="7" name="Slide Number Placeholder 6">
            <a:extLst>
              <a:ext uri="{FF2B5EF4-FFF2-40B4-BE49-F238E27FC236}">
                <a16:creationId xmlns:a16="http://schemas.microsoft.com/office/drawing/2014/main" id="{0081D4D2-7649-4680-A42D-E853CA05B93E}"/>
              </a:ext>
            </a:extLst>
          </p:cNvPr>
          <p:cNvSpPr>
            <a:spLocks noGrp="1"/>
          </p:cNvSpPr>
          <p:nvPr>
            <p:ph type="sldNum" sz="quarter" idx="10"/>
          </p:nvPr>
        </p:nvSpPr>
        <p:spPr/>
        <p:txBody>
          <a:bodyPr/>
          <a:lstStyle/>
          <a:p>
            <a:fld id="{CD5C70A5-9411-4B11-A0DB-D49D3D849901}" type="slidenum">
              <a:rPr lang="en-US" smtClean="0"/>
              <a:pPr/>
              <a:t>13</a:t>
            </a:fld>
            <a:endParaRPr lang="en-US"/>
          </a:p>
        </p:txBody>
      </p:sp>
    </p:spTree>
    <p:extLst>
      <p:ext uri="{BB962C8B-B14F-4D97-AF65-F5344CB8AC3E}">
        <p14:creationId xmlns:p14="http://schemas.microsoft.com/office/powerpoint/2010/main" val="1595896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DLM </a:t>
            </a:r>
            <a:r>
              <a:rPr lang="en"/>
              <a:t>Data Manager Reassignment</a:t>
            </a:r>
            <a:endParaRPr lang="en-US"/>
          </a:p>
        </p:txBody>
      </p:sp>
      <p:sp>
        <p:nvSpPr>
          <p:cNvPr id="4" name="Content Placeholder 3"/>
          <p:cNvSpPr>
            <a:spLocks noGrp="1"/>
          </p:cNvSpPr>
          <p:nvPr>
            <p:ph type="body" sz="quarter" idx="11"/>
          </p:nvPr>
        </p:nvSpPr>
        <p:spPr/>
        <p:txBody>
          <a:bodyPr>
            <a:normAutofit fontScale="55000" lnSpcReduction="20000"/>
          </a:bodyPr>
          <a:lstStyle/>
          <a:p>
            <a:r>
              <a:rPr lang="en"/>
              <a:t>In the event t</a:t>
            </a:r>
            <a:r>
              <a:rPr lang="en-US"/>
              <a:t>ha</a:t>
            </a:r>
            <a:r>
              <a:rPr lang="en"/>
              <a:t>t the </a:t>
            </a:r>
            <a:r>
              <a:rPr lang="en-US"/>
              <a:t>responsibilities of the</a:t>
            </a:r>
            <a:r>
              <a:rPr lang="en"/>
              <a:t> DLM Data Manger need to be reassigned to </a:t>
            </a:r>
            <a:r>
              <a:rPr lang="en-US"/>
              <a:t>someone else</a:t>
            </a:r>
            <a:r>
              <a:rPr lang="en"/>
              <a:t>, the new Data Manager will </a:t>
            </a:r>
            <a:r>
              <a:rPr lang="en-US"/>
              <a:t>complete the </a:t>
            </a:r>
            <a:r>
              <a:rPr lang="en"/>
              <a:t>DLM </a:t>
            </a:r>
            <a:r>
              <a:rPr lang="en-US"/>
              <a:t>U</a:t>
            </a:r>
            <a:r>
              <a:rPr lang="en"/>
              <a:t>ser Upload Template, </a:t>
            </a:r>
            <a:r>
              <a:rPr lang="en-US"/>
              <a:t>assigning themselves the District Test Coordinator (DTC) role and email the completed template </a:t>
            </a:r>
            <a:r>
              <a:rPr lang="en"/>
              <a:t>to </a:t>
            </a:r>
            <a:r>
              <a:rPr lang="en-US">
                <a:hlinkClick r:id="rId3"/>
              </a:rPr>
              <a:t>assessment@doe.nj.gov</a:t>
            </a:r>
            <a:r>
              <a:rPr lang="en"/>
              <a:t>. </a:t>
            </a:r>
          </a:p>
          <a:p>
            <a:r>
              <a:rPr lang="en"/>
              <a:t>The email message must meet all of the following criteria to be processed:</a:t>
            </a:r>
          </a:p>
          <a:p>
            <a:pPr lvl="1"/>
            <a:r>
              <a:rPr lang="en"/>
              <a:t>The correctly completed User Upload Template containing the information for the Data Manager must be attached as a .csv file (</a:t>
            </a:r>
            <a:r>
              <a:rPr lang="en-US"/>
              <a:t>no other users should be included in this template); and, </a:t>
            </a:r>
            <a:endParaRPr lang="en"/>
          </a:p>
          <a:p>
            <a:pPr lvl="1"/>
            <a:r>
              <a:rPr lang="en"/>
              <a:t>The Chief School Administrator must be copied on the email.</a:t>
            </a:r>
          </a:p>
          <a:p>
            <a:r>
              <a:rPr lang="en-US"/>
              <a:t>If the above conditions are met, </a:t>
            </a:r>
            <a:r>
              <a:rPr lang="en"/>
              <a:t>the NJDOE Office of Assessments </a:t>
            </a:r>
            <a:r>
              <a:rPr lang="en-US"/>
              <a:t>will </a:t>
            </a:r>
            <a:r>
              <a:rPr lang="en"/>
              <a:t>establish a</a:t>
            </a:r>
            <a:r>
              <a:rPr lang="en-US"/>
              <a:t>n</a:t>
            </a:r>
            <a:r>
              <a:rPr lang="en"/>
              <a:t> account for the DLM Data Manager. Once the new Data manager has access to Educator Portal, they must deactivate the </a:t>
            </a:r>
            <a:r>
              <a:rPr lang="en-US"/>
              <a:t>Educator Portal </a:t>
            </a:r>
            <a:r>
              <a:rPr lang="en"/>
              <a:t>account </a:t>
            </a:r>
            <a:r>
              <a:rPr lang="en-US"/>
              <a:t>assigned</a:t>
            </a:r>
            <a:r>
              <a:rPr lang="en"/>
              <a:t> to the previous Data Manger.</a:t>
            </a:r>
          </a:p>
        </p:txBody>
      </p:sp>
      <p:sp>
        <p:nvSpPr>
          <p:cNvPr id="7" name="Slide Number Placeholder 6">
            <a:extLst>
              <a:ext uri="{FF2B5EF4-FFF2-40B4-BE49-F238E27FC236}">
                <a16:creationId xmlns:a16="http://schemas.microsoft.com/office/drawing/2014/main" id="{349820C4-1330-4E43-9544-2DE47B847921}"/>
              </a:ext>
            </a:extLst>
          </p:cNvPr>
          <p:cNvSpPr>
            <a:spLocks noGrp="1"/>
          </p:cNvSpPr>
          <p:nvPr>
            <p:ph type="sldNum" sz="quarter" idx="10"/>
          </p:nvPr>
        </p:nvSpPr>
        <p:spPr/>
        <p:txBody>
          <a:bodyPr/>
          <a:lstStyle/>
          <a:p>
            <a:fld id="{CD5C70A5-9411-4B11-A0DB-D49D3D849901}" type="slidenum">
              <a:rPr lang="en-US" smtClean="0"/>
              <a:pPr/>
              <a:t>14</a:t>
            </a:fld>
            <a:endParaRPr lang="en-US"/>
          </a:p>
        </p:txBody>
      </p:sp>
    </p:spTree>
    <p:extLst>
      <p:ext uri="{BB962C8B-B14F-4D97-AF65-F5344CB8AC3E}">
        <p14:creationId xmlns:p14="http://schemas.microsoft.com/office/powerpoint/2010/main" val="1384927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t>DLM </a:t>
            </a:r>
            <a:r>
              <a:rPr lang="en" sz="3600"/>
              <a:t>Assessment Coordinator Reassignment</a:t>
            </a:r>
            <a:endParaRPr lang="en-US" sz="3600"/>
          </a:p>
        </p:txBody>
      </p:sp>
      <p:sp>
        <p:nvSpPr>
          <p:cNvPr id="4" name="Content Placeholder 3"/>
          <p:cNvSpPr>
            <a:spLocks noGrp="1"/>
          </p:cNvSpPr>
          <p:nvPr>
            <p:ph type="body" sz="quarter" idx="11"/>
          </p:nvPr>
        </p:nvSpPr>
        <p:spPr/>
        <p:txBody>
          <a:bodyPr>
            <a:normAutofit fontScale="70000" lnSpcReduction="20000"/>
          </a:bodyPr>
          <a:lstStyle/>
          <a:p>
            <a:r>
              <a:rPr lang="en-US"/>
              <a:t>In the event that the responsibilities of the DLM Assessment Coordinator role need to be assigned to someone else, the district DLM Data Manager must create an account for the newly assigned DLM Assessment Coordinator using the following process:</a:t>
            </a:r>
          </a:p>
          <a:p>
            <a:pPr lvl="1"/>
            <a:r>
              <a:rPr lang="en-US"/>
              <a:t>Deactivate the previous DLM Assessment Coordinator’s account.</a:t>
            </a:r>
          </a:p>
          <a:p>
            <a:pPr lvl="1"/>
            <a:r>
              <a:rPr lang="en-US"/>
              <a:t>Follow the process for creating a new Assessment Coordinator account as outlined on slides 10 and 11 of this presentation.</a:t>
            </a:r>
          </a:p>
          <a:p>
            <a:r>
              <a:rPr lang="en-US" b="1"/>
              <a:t>Note</a:t>
            </a:r>
            <a:r>
              <a:rPr lang="en-US"/>
              <a:t>: If the previous DLM Assessment Coordinator will be participating in the administration of the DLM assessment in another capacity, the account may be left active, but the primary role assigned to their account must be changed to a role other than District Test Coordinator (DTC).</a:t>
            </a:r>
            <a:endParaRPr lang="en"/>
          </a:p>
        </p:txBody>
      </p:sp>
      <p:sp>
        <p:nvSpPr>
          <p:cNvPr id="7" name="Slide Number Placeholder 6">
            <a:extLst>
              <a:ext uri="{FF2B5EF4-FFF2-40B4-BE49-F238E27FC236}">
                <a16:creationId xmlns:a16="http://schemas.microsoft.com/office/drawing/2014/main" id="{4AF063A0-BCE9-4327-9DF5-C435E0481BD1}"/>
              </a:ext>
            </a:extLst>
          </p:cNvPr>
          <p:cNvSpPr>
            <a:spLocks noGrp="1"/>
          </p:cNvSpPr>
          <p:nvPr>
            <p:ph type="sldNum" sz="quarter" idx="10"/>
          </p:nvPr>
        </p:nvSpPr>
        <p:spPr/>
        <p:txBody>
          <a:bodyPr/>
          <a:lstStyle/>
          <a:p>
            <a:fld id="{CD5C70A5-9411-4B11-A0DB-D49D3D849901}" type="slidenum">
              <a:rPr lang="en-US" smtClean="0"/>
              <a:pPr/>
              <a:t>15</a:t>
            </a:fld>
            <a:endParaRPr lang="en-US"/>
          </a:p>
        </p:txBody>
      </p:sp>
    </p:spTree>
    <p:extLst>
      <p:ext uri="{BB962C8B-B14F-4D97-AF65-F5344CB8AC3E}">
        <p14:creationId xmlns:p14="http://schemas.microsoft.com/office/powerpoint/2010/main" val="3021253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2241190-3BC1-4064-B93A-6F2F06797CF3}"/>
              </a:ext>
            </a:extLst>
          </p:cNvPr>
          <p:cNvSpPr>
            <a:spLocks noGrp="1"/>
          </p:cNvSpPr>
          <p:nvPr>
            <p:ph type="title"/>
          </p:nvPr>
        </p:nvSpPr>
        <p:spPr/>
        <p:txBody>
          <a:bodyPr/>
          <a:lstStyle/>
          <a:p>
            <a:r>
              <a:rPr lang="en-US"/>
              <a:t>DLM User Upload Template Information</a:t>
            </a:r>
          </a:p>
        </p:txBody>
      </p:sp>
      <p:sp>
        <p:nvSpPr>
          <p:cNvPr id="5" name="Slide Number Placeholder 4">
            <a:extLst>
              <a:ext uri="{FF2B5EF4-FFF2-40B4-BE49-F238E27FC236}">
                <a16:creationId xmlns:a16="http://schemas.microsoft.com/office/drawing/2014/main" id="{0C63E66E-92CA-4A05-9704-FD11240F4484}"/>
              </a:ext>
            </a:extLst>
          </p:cNvPr>
          <p:cNvSpPr>
            <a:spLocks noGrp="1"/>
          </p:cNvSpPr>
          <p:nvPr>
            <p:ph type="sldNum" sz="quarter" idx="12"/>
          </p:nvPr>
        </p:nvSpPr>
        <p:spPr/>
        <p:txBody>
          <a:bodyPr/>
          <a:lstStyle/>
          <a:p>
            <a:fld id="{CD5C70A5-9411-4B11-A0DB-D49D3D849901}" type="slidenum">
              <a:rPr lang="en-US" smtClean="0"/>
              <a:pPr/>
              <a:t>16</a:t>
            </a:fld>
            <a:endParaRPr lang="en-US"/>
          </a:p>
        </p:txBody>
      </p:sp>
    </p:spTree>
    <p:extLst>
      <p:ext uri="{BB962C8B-B14F-4D97-AF65-F5344CB8AC3E}">
        <p14:creationId xmlns:p14="http://schemas.microsoft.com/office/powerpoint/2010/main" val="3760061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960" y="173037"/>
            <a:ext cx="10096959" cy="747579"/>
          </a:xfrm>
        </p:spPr>
        <p:txBody>
          <a:bodyPr/>
          <a:lstStyle/>
          <a:p>
            <a:r>
              <a:rPr lang="en" sz="3600"/>
              <a:t>Preparing </a:t>
            </a:r>
            <a:r>
              <a:rPr lang="en-US" sz="3600"/>
              <a:t>and Uploading</a:t>
            </a:r>
            <a:r>
              <a:rPr lang="en" sz="3600"/>
              <a:t> </a:t>
            </a:r>
            <a:r>
              <a:rPr lang="en-US" sz="3600"/>
              <a:t>t</a:t>
            </a:r>
            <a:r>
              <a:rPr lang="en" sz="3600"/>
              <a:t>he DLM User </a:t>
            </a:r>
            <a:br>
              <a:rPr lang="en" sz="3600"/>
            </a:br>
            <a:r>
              <a:rPr lang="en" sz="3600"/>
              <a:t>Upload Template</a:t>
            </a:r>
            <a:endParaRPr lang="en-US" sz="3600"/>
          </a:p>
        </p:txBody>
      </p:sp>
      <p:sp>
        <p:nvSpPr>
          <p:cNvPr id="4" name="Content Placeholder 3"/>
          <p:cNvSpPr>
            <a:spLocks noGrp="1"/>
          </p:cNvSpPr>
          <p:nvPr>
            <p:ph type="body" sz="quarter" idx="11"/>
          </p:nvPr>
        </p:nvSpPr>
        <p:spPr/>
        <p:txBody>
          <a:bodyPr>
            <a:normAutofit fontScale="55000" lnSpcReduction="20000"/>
          </a:bodyPr>
          <a:lstStyle/>
          <a:p>
            <a:r>
              <a:rPr lang="en"/>
              <a:t>When working with </a:t>
            </a:r>
            <a:r>
              <a:rPr lang="en-US"/>
              <a:t>comma separated values (</a:t>
            </a:r>
            <a:r>
              <a:rPr lang="en"/>
              <a:t>.</a:t>
            </a:r>
            <a:r>
              <a:rPr lang="en-US"/>
              <a:t>csv) </a:t>
            </a:r>
            <a:r>
              <a:rPr lang="en"/>
              <a:t>files containing </a:t>
            </a:r>
            <a:r>
              <a:rPr lang="en-US"/>
              <a:t>data values </a:t>
            </a:r>
            <a:r>
              <a:rPr lang="en"/>
              <a:t>that be</a:t>
            </a:r>
            <a:r>
              <a:rPr lang="en-US"/>
              <a:t>gin with a zero</a:t>
            </a:r>
            <a:r>
              <a:rPr lang="en"/>
              <a:t> (</a:t>
            </a:r>
            <a:r>
              <a:rPr lang="en-US"/>
              <a:t>known as a </a:t>
            </a:r>
            <a:r>
              <a:rPr lang="en"/>
              <a:t>“leading zero”), it may be necessary to use the “format cells” menu in Microsoft Excel to maintain the leading zero in certain values.</a:t>
            </a:r>
          </a:p>
          <a:p>
            <a:pPr lvl="1"/>
            <a:r>
              <a:rPr lang="en"/>
              <a:t>Opening a .csv file in Excel after it has been saved will result in all leading zeros being dropped in the data values, which will result in errors when the file is loaded into the DLM Educator Portal.</a:t>
            </a:r>
          </a:p>
          <a:p>
            <a:pPr lvl="1"/>
            <a:r>
              <a:rPr lang="en-US"/>
              <a:t>To prevent this, </a:t>
            </a:r>
            <a:r>
              <a:rPr lang="en"/>
              <a:t>do not open the .csv file after saving it.</a:t>
            </a:r>
          </a:p>
          <a:p>
            <a:r>
              <a:rPr lang="en-US"/>
              <a:t>Detailed examples and guidance for working with .csv files and uploading the DLM User Upload Template</a:t>
            </a:r>
            <a:r>
              <a:rPr lang="en"/>
              <a:t> </a:t>
            </a:r>
            <a:r>
              <a:rPr lang="en-US"/>
              <a:t>into the DLM Educator Portal can be found on starting on page 34 of the </a:t>
            </a:r>
            <a:r>
              <a:rPr lang="en-US">
                <a:hlinkClick r:id="rId3"/>
              </a:rPr>
              <a:t>DLM Data Management Manual</a:t>
            </a:r>
            <a:r>
              <a:rPr lang="en-US"/>
              <a:t>.</a:t>
            </a:r>
          </a:p>
          <a:p>
            <a:r>
              <a:rPr lang="en-US" b="1"/>
              <a:t>Note</a:t>
            </a:r>
            <a:r>
              <a:rPr lang="en-US"/>
              <a:t>: Districts can upload all users into Educator Portal using the User Upload Template except for the District Data Manager, which must be uploaded by the State DLM Assessment Coordinator.</a:t>
            </a:r>
          </a:p>
        </p:txBody>
      </p:sp>
      <p:sp>
        <p:nvSpPr>
          <p:cNvPr id="7" name="Slide Number Placeholder 6">
            <a:extLst>
              <a:ext uri="{FF2B5EF4-FFF2-40B4-BE49-F238E27FC236}">
                <a16:creationId xmlns:a16="http://schemas.microsoft.com/office/drawing/2014/main" id="{D3DBDE3B-72EC-4799-8981-6905868FAF37}"/>
              </a:ext>
            </a:extLst>
          </p:cNvPr>
          <p:cNvSpPr>
            <a:spLocks noGrp="1"/>
          </p:cNvSpPr>
          <p:nvPr>
            <p:ph type="sldNum" sz="quarter" idx="10"/>
          </p:nvPr>
        </p:nvSpPr>
        <p:spPr/>
        <p:txBody>
          <a:bodyPr/>
          <a:lstStyle/>
          <a:p>
            <a:fld id="{CD5C70A5-9411-4B11-A0DB-D49D3D849901}" type="slidenum">
              <a:rPr lang="en-US" smtClean="0"/>
              <a:pPr/>
              <a:t>17</a:t>
            </a:fld>
            <a:endParaRPr lang="en-US"/>
          </a:p>
        </p:txBody>
      </p:sp>
    </p:spTree>
    <p:extLst>
      <p:ext uri="{BB962C8B-B14F-4D97-AF65-F5344CB8AC3E}">
        <p14:creationId xmlns:p14="http://schemas.microsoft.com/office/powerpoint/2010/main" val="3596501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sz="4000"/>
              <a:t>DLM User Upload Template (1 of 4)</a:t>
            </a:r>
            <a:endParaRPr lang="en-US" sz="4000">
              <a:latin typeface="+mn-lt"/>
            </a:endParaRPr>
          </a:p>
        </p:txBody>
      </p:sp>
      <p:sp>
        <p:nvSpPr>
          <p:cNvPr id="4" name="Content Placeholder 3"/>
          <p:cNvSpPr>
            <a:spLocks noGrp="1"/>
          </p:cNvSpPr>
          <p:nvPr>
            <p:ph type="body" sz="quarter" idx="11"/>
          </p:nvPr>
        </p:nvSpPr>
        <p:spPr/>
        <p:txBody>
          <a:bodyPr>
            <a:normAutofit/>
          </a:bodyPr>
          <a:lstStyle/>
          <a:p>
            <a:pPr marL="0" indent="0">
              <a:spcBef>
                <a:spcPts val="0"/>
              </a:spcBef>
              <a:buNone/>
            </a:pPr>
            <a:r>
              <a:rPr lang="en-US" sz="2400"/>
              <a:t>Instructions for uploading the DLM User Upload Template to Educator Portal are provided in the </a:t>
            </a:r>
            <a:r>
              <a:rPr lang="en-US" sz="2400" u="sng">
                <a:hlinkClick r:id="rId3"/>
              </a:rPr>
              <a:t>DLM Data Management Manual</a:t>
            </a:r>
            <a:r>
              <a:rPr lang="en-US" sz="2400">
                <a:hlinkClick r:id="rId3"/>
              </a:rPr>
              <a:t>.</a:t>
            </a:r>
            <a:r>
              <a:rPr lang="en-US" sz="2400"/>
              <a:t> The guidance provided in the following slides addresses several frequently asked questions for those completing the template for the first time:</a:t>
            </a:r>
          </a:p>
          <a:p>
            <a:pPr>
              <a:spcBef>
                <a:spcPts val="0"/>
              </a:spcBef>
            </a:pPr>
            <a:r>
              <a:rPr lang="en-US" sz="2400" b="1"/>
              <a:t>Legal_First_Name </a:t>
            </a:r>
          </a:p>
          <a:p>
            <a:pPr lvl="1">
              <a:spcBef>
                <a:spcPts val="0"/>
              </a:spcBef>
            </a:pPr>
            <a:r>
              <a:rPr lang="en-US" sz="2000"/>
              <a:t>This field should contain the legal first name of the user.</a:t>
            </a:r>
            <a:endParaRPr lang="en-US" sz="2000" i="1"/>
          </a:p>
          <a:p>
            <a:pPr>
              <a:spcBef>
                <a:spcPts val="0"/>
              </a:spcBef>
            </a:pPr>
            <a:r>
              <a:rPr lang="en-US" sz="2400" b="1"/>
              <a:t>Legal_Last_Name </a:t>
            </a:r>
          </a:p>
          <a:p>
            <a:pPr lvl="1">
              <a:spcBef>
                <a:spcPts val="0"/>
              </a:spcBef>
            </a:pPr>
            <a:r>
              <a:rPr lang="en-US" sz="2000"/>
              <a:t>This field should contain the legal last name of the user.</a:t>
            </a:r>
          </a:p>
        </p:txBody>
      </p:sp>
      <p:sp>
        <p:nvSpPr>
          <p:cNvPr id="7" name="Slide Number Placeholder 6">
            <a:extLst>
              <a:ext uri="{FF2B5EF4-FFF2-40B4-BE49-F238E27FC236}">
                <a16:creationId xmlns:a16="http://schemas.microsoft.com/office/drawing/2014/main" id="{E4C05A11-2420-40FD-AC18-C4E7FDDE3524}"/>
              </a:ext>
            </a:extLst>
          </p:cNvPr>
          <p:cNvSpPr>
            <a:spLocks noGrp="1"/>
          </p:cNvSpPr>
          <p:nvPr>
            <p:ph type="sldNum" sz="quarter" idx="10"/>
          </p:nvPr>
        </p:nvSpPr>
        <p:spPr/>
        <p:txBody>
          <a:bodyPr/>
          <a:lstStyle/>
          <a:p>
            <a:fld id="{CD5C70A5-9411-4B11-A0DB-D49D3D849901}" type="slidenum">
              <a:rPr lang="en-US" smtClean="0"/>
              <a:pPr/>
              <a:t>18</a:t>
            </a:fld>
            <a:endParaRPr lang="en-US"/>
          </a:p>
        </p:txBody>
      </p:sp>
    </p:spTree>
    <p:extLst>
      <p:ext uri="{BB962C8B-B14F-4D97-AF65-F5344CB8AC3E}">
        <p14:creationId xmlns:p14="http://schemas.microsoft.com/office/powerpoint/2010/main" val="3895549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 sz="4000"/>
              <a:t>DLM User Upload Template (2 of 4)</a:t>
            </a:r>
            <a:endParaRPr lang="en-US" sz="4000">
              <a:latin typeface="+mn-lt"/>
            </a:endParaRPr>
          </a:p>
        </p:txBody>
      </p:sp>
      <p:sp>
        <p:nvSpPr>
          <p:cNvPr id="4" name="Content Placeholder 3"/>
          <p:cNvSpPr>
            <a:spLocks noGrp="1"/>
          </p:cNvSpPr>
          <p:nvPr>
            <p:ph type="body" sz="quarter" idx="11"/>
          </p:nvPr>
        </p:nvSpPr>
        <p:spPr/>
        <p:txBody>
          <a:bodyPr>
            <a:normAutofit/>
          </a:bodyPr>
          <a:lstStyle/>
          <a:p>
            <a:pPr>
              <a:spcBef>
                <a:spcPts val="0"/>
              </a:spcBef>
            </a:pPr>
            <a:r>
              <a:rPr lang="en-US" sz="2400" b="1"/>
              <a:t>Educator_Identifier </a:t>
            </a:r>
          </a:p>
          <a:p>
            <a:pPr lvl="1">
              <a:spcBef>
                <a:spcPts val="0"/>
              </a:spcBef>
            </a:pPr>
            <a:r>
              <a:rPr lang="en-US" sz="2000"/>
              <a:t>This field should contain the NJ SMART Staff Member Identifier (SMID) number associated with the user.</a:t>
            </a:r>
            <a:endParaRPr lang="en-US" sz="2400"/>
          </a:p>
          <a:p>
            <a:pPr lvl="1">
              <a:spcBef>
                <a:spcPts val="0"/>
              </a:spcBef>
            </a:pPr>
            <a:r>
              <a:rPr lang="en-US" sz="2000"/>
              <a:t>Private school staff members without SMID numbers will use their email address as their educator identifier.</a:t>
            </a:r>
            <a:endParaRPr lang="en-US" sz="2400" i="1"/>
          </a:p>
          <a:p>
            <a:pPr>
              <a:spcBef>
                <a:spcPts val="0"/>
              </a:spcBef>
            </a:pPr>
            <a:r>
              <a:rPr lang="en-US" sz="2400" b="1"/>
              <a:t>Email </a:t>
            </a:r>
          </a:p>
          <a:p>
            <a:pPr lvl="1">
              <a:spcBef>
                <a:spcPts val="0"/>
              </a:spcBef>
            </a:pPr>
            <a:r>
              <a:rPr lang="en-US" sz="2000"/>
              <a:t>This field should contain the </a:t>
            </a:r>
            <a:r>
              <a:rPr lang="en-US" sz="2000" b="1"/>
              <a:t>school district issued </a:t>
            </a:r>
            <a:r>
              <a:rPr lang="en-US" sz="2000"/>
              <a:t>email address of the user </a:t>
            </a:r>
            <a:r>
              <a:rPr lang="en-US" sz="2000" b="1"/>
              <a:t>(personal email accounts such as Gmail, Yahoo, etc. that are not associated to a district email are not permitted).</a:t>
            </a:r>
          </a:p>
        </p:txBody>
      </p:sp>
      <p:sp>
        <p:nvSpPr>
          <p:cNvPr id="7" name="Slide Number Placeholder 6">
            <a:extLst>
              <a:ext uri="{FF2B5EF4-FFF2-40B4-BE49-F238E27FC236}">
                <a16:creationId xmlns:a16="http://schemas.microsoft.com/office/drawing/2014/main" id="{2A43DC29-11EC-4781-B5F5-F4FABC4A5BC8}"/>
              </a:ext>
            </a:extLst>
          </p:cNvPr>
          <p:cNvSpPr>
            <a:spLocks noGrp="1"/>
          </p:cNvSpPr>
          <p:nvPr>
            <p:ph type="sldNum" sz="quarter" idx="10"/>
          </p:nvPr>
        </p:nvSpPr>
        <p:spPr/>
        <p:txBody>
          <a:bodyPr/>
          <a:lstStyle/>
          <a:p>
            <a:fld id="{CD5C70A5-9411-4B11-A0DB-D49D3D849901}" type="slidenum">
              <a:rPr lang="en-US" smtClean="0"/>
              <a:pPr/>
              <a:t>19</a:t>
            </a:fld>
            <a:endParaRPr lang="en-US"/>
          </a:p>
        </p:txBody>
      </p:sp>
    </p:spTree>
    <p:extLst>
      <p:ext uri="{BB962C8B-B14F-4D97-AF65-F5344CB8AC3E}">
        <p14:creationId xmlns:p14="http://schemas.microsoft.com/office/powerpoint/2010/main" val="1866124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EB611-4532-4DBC-8649-B23105917AEA}"/>
              </a:ext>
            </a:extLst>
          </p:cNvPr>
          <p:cNvSpPr>
            <a:spLocks noGrp="1"/>
          </p:cNvSpPr>
          <p:nvPr>
            <p:ph type="title"/>
          </p:nvPr>
        </p:nvSpPr>
        <p:spPr/>
        <p:txBody>
          <a:bodyPr/>
          <a:lstStyle/>
          <a:p>
            <a:r>
              <a:rPr lang="en"/>
              <a:t>New Jersey Specific Guidance</a:t>
            </a:r>
            <a:endParaRPr lang="en-US"/>
          </a:p>
        </p:txBody>
      </p:sp>
      <p:sp>
        <p:nvSpPr>
          <p:cNvPr id="3" name="Content Placeholder 2">
            <a:extLst>
              <a:ext uri="{FF2B5EF4-FFF2-40B4-BE49-F238E27FC236}">
                <a16:creationId xmlns:a16="http://schemas.microsoft.com/office/drawing/2014/main" id="{A2F0C356-ACE0-4517-BB14-FA2BEBF3AD4D}"/>
              </a:ext>
            </a:extLst>
          </p:cNvPr>
          <p:cNvSpPr>
            <a:spLocks noGrp="1"/>
          </p:cNvSpPr>
          <p:nvPr>
            <p:ph type="body" sz="quarter" idx="11"/>
          </p:nvPr>
        </p:nvSpPr>
        <p:spPr/>
        <p:txBody>
          <a:bodyPr>
            <a:normAutofit/>
          </a:bodyPr>
          <a:lstStyle/>
          <a:p>
            <a:pPr marL="0" lvl="0" indent="0" algn="ctr">
              <a:spcBef>
                <a:spcPts val="0"/>
              </a:spcBef>
              <a:buNone/>
            </a:pPr>
            <a:r>
              <a:rPr lang="en-US"/>
              <a:t>Some of the guidance in this training module is specific to New Jersey and may differ from DLM’s documentation. </a:t>
            </a:r>
            <a:endParaRPr lang="en-US" sz="2400"/>
          </a:p>
          <a:p>
            <a:pPr marL="0" lvl="0" indent="0" algn="ctr">
              <a:spcBef>
                <a:spcPts val="0"/>
              </a:spcBef>
              <a:buNone/>
            </a:pPr>
            <a:r>
              <a:rPr lang="en-US" b="1" i="1"/>
              <a:t>New Jersey specific protocols and guidance take precedence over DLM’s documentation.</a:t>
            </a:r>
          </a:p>
        </p:txBody>
      </p:sp>
      <p:sp>
        <p:nvSpPr>
          <p:cNvPr id="6" name="Slide Number Placeholder 5">
            <a:extLst>
              <a:ext uri="{FF2B5EF4-FFF2-40B4-BE49-F238E27FC236}">
                <a16:creationId xmlns:a16="http://schemas.microsoft.com/office/drawing/2014/main" id="{DEFB2F8D-1C48-4E24-986C-24C1C501E1EA}"/>
              </a:ext>
            </a:extLst>
          </p:cNvPr>
          <p:cNvSpPr>
            <a:spLocks noGrp="1"/>
          </p:cNvSpPr>
          <p:nvPr>
            <p:ph type="sldNum" sz="quarter" idx="10"/>
          </p:nvPr>
        </p:nvSpPr>
        <p:spPr/>
        <p:txBody>
          <a:bodyPr/>
          <a:lstStyle/>
          <a:p>
            <a:fld id="{CD5C70A5-9411-4B11-A0DB-D49D3D849901}" type="slidenum">
              <a:rPr lang="en-US" smtClean="0"/>
              <a:pPr/>
              <a:t>2</a:t>
            </a:fld>
            <a:endParaRPr lang="en-US"/>
          </a:p>
        </p:txBody>
      </p:sp>
    </p:spTree>
    <p:extLst>
      <p:ext uri="{BB962C8B-B14F-4D97-AF65-F5344CB8AC3E}">
        <p14:creationId xmlns:p14="http://schemas.microsoft.com/office/powerpoint/2010/main" val="554941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sz="4000"/>
              <a:t>DLM User Upload Template (3 of 4)</a:t>
            </a:r>
            <a:endParaRPr lang="en-US" sz="4000">
              <a:latin typeface="+mn-lt"/>
            </a:endParaRPr>
          </a:p>
        </p:txBody>
      </p:sp>
      <p:sp>
        <p:nvSpPr>
          <p:cNvPr id="4" name="Content Placeholder 3"/>
          <p:cNvSpPr>
            <a:spLocks noGrp="1"/>
          </p:cNvSpPr>
          <p:nvPr>
            <p:ph type="body" sz="quarter" idx="11"/>
          </p:nvPr>
        </p:nvSpPr>
        <p:spPr/>
        <p:txBody>
          <a:bodyPr>
            <a:normAutofit/>
          </a:bodyPr>
          <a:lstStyle/>
          <a:p>
            <a:pPr>
              <a:spcBef>
                <a:spcPts val="0"/>
              </a:spcBef>
            </a:pPr>
            <a:r>
              <a:rPr lang="en-US" sz="2400" b="1"/>
              <a:t>Organization </a:t>
            </a:r>
          </a:p>
          <a:p>
            <a:pPr lvl="1">
              <a:spcBef>
                <a:spcPts val="0"/>
              </a:spcBef>
            </a:pPr>
            <a:r>
              <a:rPr lang="en-US" sz="2000"/>
              <a:t>For district level accounts, this field must contain the county and district code without hyphens or spaces (e.g. 224444).</a:t>
            </a:r>
          </a:p>
          <a:p>
            <a:pPr lvl="1">
              <a:spcBef>
                <a:spcPts val="0"/>
              </a:spcBef>
            </a:pPr>
            <a:r>
              <a:rPr lang="en-US" sz="2000"/>
              <a:t>For school level accounts, this field must contain the full 9 digit CDS code without hyphens or spaces (e.g. 224444333).</a:t>
            </a:r>
            <a:endParaRPr lang="en-US" sz="2400" i="1"/>
          </a:p>
          <a:p>
            <a:pPr>
              <a:spcBef>
                <a:spcPts val="0"/>
              </a:spcBef>
              <a:buClr>
                <a:schemeClr val="dk1"/>
              </a:buClr>
              <a:buSzPct val="61111"/>
            </a:pPr>
            <a:r>
              <a:rPr lang="en-US" sz="2400" b="1" err="1"/>
              <a:t>Organization_Level</a:t>
            </a:r>
            <a:r>
              <a:rPr lang="en-US" sz="2400" b="1"/>
              <a:t> </a:t>
            </a:r>
          </a:p>
          <a:p>
            <a:pPr lvl="1">
              <a:spcBef>
                <a:spcPts val="0"/>
              </a:spcBef>
              <a:buClr>
                <a:schemeClr val="dk1"/>
              </a:buClr>
              <a:buSzPct val="61111"/>
            </a:pPr>
            <a:r>
              <a:rPr lang="en-US" sz="2000"/>
              <a:t>This field should contain a value of DT for district level accounts or SCH for school/building level accounts.</a:t>
            </a:r>
          </a:p>
        </p:txBody>
      </p:sp>
      <p:sp>
        <p:nvSpPr>
          <p:cNvPr id="7" name="Slide Number Placeholder 6">
            <a:extLst>
              <a:ext uri="{FF2B5EF4-FFF2-40B4-BE49-F238E27FC236}">
                <a16:creationId xmlns:a16="http://schemas.microsoft.com/office/drawing/2014/main" id="{A6143011-2C63-4A4E-9FB1-26009871A355}"/>
              </a:ext>
            </a:extLst>
          </p:cNvPr>
          <p:cNvSpPr>
            <a:spLocks noGrp="1"/>
          </p:cNvSpPr>
          <p:nvPr>
            <p:ph type="sldNum" sz="quarter" idx="10"/>
          </p:nvPr>
        </p:nvSpPr>
        <p:spPr/>
        <p:txBody>
          <a:bodyPr/>
          <a:lstStyle/>
          <a:p>
            <a:fld id="{CD5C70A5-9411-4B11-A0DB-D49D3D849901}" type="slidenum">
              <a:rPr lang="en-US" smtClean="0"/>
              <a:pPr/>
              <a:t>20</a:t>
            </a:fld>
            <a:endParaRPr lang="en-US"/>
          </a:p>
        </p:txBody>
      </p:sp>
    </p:spTree>
    <p:extLst>
      <p:ext uri="{BB962C8B-B14F-4D97-AF65-F5344CB8AC3E}">
        <p14:creationId xmlns:p14="http://schemas.microsoft.com/office/powerpoint/2010/main" val="3870164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sz="4000"/>
              <a:t>DLM User Upload </a:t>
            </a:r>
            <a:r>
              <a:rPr lang="en" sz="4000" err="1"/>
              <a:t>Templat</a:t>
            </a:r>
            <a:r>
              <a:rPr lang="en-US" sz="4000"/>
              <a:t>e (4 of 4)</a:t>
            </a:r>
            <a:endParaRPr lang="en-US" sz="4000">
              <a:latin typeface="+mn-lt"/>
            </a:endParaRPr>
          </a:p>
        </p:txBody>
      </p:sp>
      <p:sp>
        <p:nvSpPr>
          <p:cNvPr id="4" name="Content Placeholder 3"/>
          <p:cNvSpPr>
            <a:spLocks noGrp="1"/>
          </p:cNvSpPr>
          <p:nvPr>
            <p:ph type="body" sz="quarter" idx="11"/>
          </p:nvPr>
        </p:nvSpPr>
        <p:spPr/>
        <p:txBody>
          <a:bodyPr vert="horz" lIns="91440" tIns="45720" rIns="91440" bIns="45720" rtlCol="0" anchor="t">
            <a:normAutofit lnSpcReduction="10000"/>
          </a:bodyPr>
          <a:lstStyle/>
          <a:p>
            <a:pPr>
              <a:lnSpc>
                <a:spcPct val="120000"/>
              </a:lnSpc>
              <a:spcBef>
                <a:spcPts val="0"/>
              </a:spcBef>
            </a:pPr>
            <a:r>
              <a:rPr lang="en-US" sz="2400" b="1"/>
              <a:t>Primary_Role </a:t>
            </a:r>
          </a:p>
          <a:p>
            <a:pPr lvl="1">
              <a:lnSpc>
                <a:spcPct val="120000"/>
              </a:lnSpc>
              <a:spcBef>
                <a:spcPts val="0"/>
              </a:spcBef>
            </a:pPr>
            <a:r>
              <a:rPr lang="en-US" sz="2000"/>
              <a:t>This field should contain a valid user role code as listed on page 47 of the DLM Data Management Manual.</a:t>
            </a:r>
            <a:endParaRPr lang="en-US" sz="2400" b="1"/>
          </a:p>
          <a:p>
            <a:pPr>
              <a:lnSpc>
                <a:spcPct val="120000"/>
              </a:lnSpc>
              <a:spcBef>
                <a:spcPts val="0"/>
              </a:spcBef>
            </a:pPr>
            <a:r>
              <a:rPr lang="en-US" sz="2400" b="1"/>
              <a:t>Secondary_Role </a:t>
            </a:r>
          </a:p>
          <a:p>
            <a:pPr lvl="1">
              <a:lnSpc>
                <a:spcPct val="120000"/>
              </a:lnSpc>
              <a:spcBef>
                <a:spcPts val="0"/>
              </a:spcBef>
            </a:pPr>
            <a:r>
              <a:rPr lang="en-US" sz="2000"/>
              <a:t>This field may contain a valid user role code as listed on page 47 of the DLM Data Management Manual.</a:t>
            </a:r>
          </a:p>
          <a:p>
            <a:pPr lvl="1">
              <a:lnSpc>
                <a:spcPct val="120000"/>
              </a:lnSpc>
              <a:spcBef>
                <a:spcPts val="0"/>
              </a:spcBef>
            </a:pPr>
            <a:r>
              <a:rPr lang="en-US" sz="2000"/>
              <a:t>This field is not necessary for DLM Assessment Coordinator or Data Manager accounts unless that individual is also being assigned the “District Superintendent” role.</a:t>
            </a:r>
            <a:endParaRPr lang="en-US" sz="2400" i="1"/>
          </a:p>
          <a:p>
            <a:pPr>
              <a:lnSpc>
                <a:spcPct val="120000"/>
              </a:lnSpc>
              <a:spcBef>
                <a:spcPts val="0"/>
              </a:spcBef>
            </a:pPr>
            <a:r>
              <a:rPr lang="en-US" sz="2400" b="1"/>
              <a:t>Primary_Assessment_Program </a:t>
            </a:r>
          </a:p>
          <a:p>
            <a:pPr lvl="1">
              <a:lnSpc>
                <a:spcPct val="120000"/>
              </a:lnSpc>
              <a:spcBef>
                <a:spcPts val="0"/>
              </a:spcBef>
            </a:pPr>
            <a:r>
              <a:rPr lang="en-US" sz="2000"/>
              <a:t>DLM will always be the value entered for this field.</a:t>
            </a:r>
          </a:p>
        </p:txBody>
      </p:sp>
      <p:sp>
        <p:nvSpPr>
          <p:cNvPr id="7" name="Slide Number Placeholder 6">
            <a:extLst>
              <a:ext uri="{FF2B5EF4-FFF2-40B4-BE49-F238E27FC236}">
                <a16:creationId xmlns:a16="http://schemas.microsoft.com/office/drawing/2014/main" id="{B095A63A-2DC1-448F-8136-8AE1252D2AD3}"/>
              </a:ext>
            </a:extLst>
          </p:cNvPr>
          <p:cNvSpPr>
            <a:spLocks noGrp="1"/>
          </p:cNvSpPr>
          <p:nvPr>
            <p:ph type="sldNum" sz="quarter" idx="10"/>
          </p:nvPr>
        </p:nvSpPr>
        <p:spPr/>
        <p:txBody>
          <a:bodyPr/>
          <a:lstStyle/>
          <a:p>
            <a:fld id="{CD5C70A5-9411-4B11-A0DB-D49D3D849901}" type="slidenum">
              <a:rPr lang="en-US" smtClean="0"/>
              <a:pPr/>
              <a:t>21</a:t>
            </a:fld>
            <a:endParaRPr lang="en-US"/>
          </a:p>
        </p:txBody>
      </p:sp>
    </p:spTree>
    <p:extLst>
      <p:ext uri="{BB962C8B-B14F-4D97-AF65-F5344CB8AC3E}">
        <p14:creationId xmlns:p14="http://schemas.microsoft.com/office/powerpoint/2010/main" val="70373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2241190-3BC1-4064-B93A-6F2F06797CF3}"/>
              </a:ext>
            </a:extLst>
          </p:cNvPr>
          <p:cNvSpPr>
            <a:spLocks noGrp="1"/>
          </p:cNvSpPr>
          <p:nvPr>
            <p:ph type="title"/>
          </p:nvPr>
        </p:nvSpPr>
        <p:spPr/>
        <p:txBody>
          <a:bodyPr/>
          <a:lstStyle/>
          <a:p>
            <a:r>
              <a:rPr lang="en-US"/>
              <a:t>DLM Student Enrollment and Data Verification</a:t>
            </a:r>
          </a:p>
        </p:txBody>
      </p:sp>
      <p:sp>
        <p:nvSpPr>
          <p:cNvPr id="5" name="Slide Number Placeholder 4">
            <a:extLst>
              <a:ext uri="{FF2B5EF4-FFF2-40B4-BE49-F238E27FC236}">
                <a16:creationId xmlns:a16="http://schemas.microsoft.com/office/drawing/2014/main" id="{0C63E66E-92CA-4A05-9704-FD11240F4484}"/>
              </a:ext>
            </a:extLst>
          </p:cNvPr>
          <p:cNvSpPr>
            <a:spLocks noGrp="1"/>
          </p:cNvSpPr>
          <p:nvPr>
            <p:ph type="sldNum" sz="quarter" idx="12"/>
          </p:nvPr>
        </p:nvSpPr>
        <p:spPr/>
        <p:txBody>
          <a:bodyPr/>
          <a:lstStyle/>
          <a:p>
            <a:fld id="{CD5C70A5-9411-4B11-A0DB-D49D3D849901}" type="slidenum">
              <a:rPr lang="en-US" smtClean="0"/>
              <a:pPr/>
              <a:t>22</a:t>
            </a:fld>
            <a:endParaRPr lang="en-US"/>
          </a:p>
        </p:txBody>
      </p:sp>
    </p:spTree>
    <p:extLst>
      <p:ext uri="{BB962C8B-B14F-4D97-AF65-F5344CB8AC3E}">
        <p14:creationId xmlns:p14="http://schemas.microsoft.com/office/powerpoint/2010/main" val="789911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a:t>Enrollment Verification</a:t>
            </a:r>
            <a:endParaRPr lang="en-US"/>
          </a:p>
        </p:txBody>
      </p:sp>
      <p:sp>
        <p:nvSpPr>
          <p:cNvPr id="4" name="Content Placeholder 3"/>
          <p:cNvSpPr>
            <a:spLocks noGrp="1"/>
          </p:cNvSpPr>
          <p:nvPr>
            <p:ph type="body" sz="quarter" idx="11"/>
          </p:nvPr>
        </p:nvSpPr>
        <p:spPr/>
        <p:txBody>
          <a:bodyPr>
            <a:normAutofit fontScale="62500" lnSpcReduction="20000"/>
          </a:bodyPr>
          <a:lstStyle/>
          <a:p>
            <a:r>
              <a:rPr lang="en-US"/>
              <a:t>Sending (accountable) school </a:t>
            </a:r>
            <a:r>
              <a:rPr lang="en"/>
              <a:t>districts </a:t>
            </a:r>
            <a:r>
              <a:rPr lang="en-US"/>
              <a:t>are</a:t>
            </a:r>
            <a:r>
              <a:rPr lang="en"/>
              <a:t> required to submit student enrollment data to NJDOE via the NJSMART State Assessment Registration submission by December 5, 2023. </a:t>
            </a:r>
          </a:p>
          <a:p>
            <a:r>
              <a:rPr lang="en"/>
              <a:t>NJDOE </a:t>
            </a:r>
            <a:r>
              <a:rPr lang="en-US"/>
              <a:t>processes </a:t>
            </a:r>
            <a:r>
              <a:rPr lang="en"/>
              <a:t>the data received via NJSMART and uploads student enrollment data into the DLM Educator Portal on behalf of districts </a:t>
            </a:r>
            <a:r>
              <a:rPr lang="en-US"/>
              <a:t>by</a:t>
            </a:r>
            <a:r>
              <a:rPr lang="en"/>
              <a:t> </a:t>
            </a:r>
            <a:br>
              <a:rPr lang="en"/>
            </a:br>
            <a:r>
              <a:rPr lang="en"/>
              <a:t>January 15, 2024.</a:t>
            </a:r>
          </a:p>
          <a:p>
            <a:r>
              <a:rPr lang="en"/>
              <a:t>Districts have </a:t>
            </a:r>
            <a:r>
              <a:rPr lang="en-US"/>
              <a:t>the</a:t>
            </a:r>
            <a:r>
              <a:rPr lang="en"/>
              <a:t> </a:t>
            </a:r>
            <a:r>
              <a:rPr lang="en-US"/>
              <a:t>o</a:t>
            </a:r>
            <a:r>
              <a:rPr lang="en"/>
              <a:t>pportunity to review and modify the uploaded data </a:t>
            </a:r>
            <a:r>
              <a:rPr lang="en-US"/>
              <a:t>directly in Educator Portal </a:t>
            </a:r>
            <a:r>
              <a:rPr lang="en"/>
              <a:t>during the data verification and revision window from </a:t>
            </a:r>
            <a:br>
              <a:rPr lang="en"/>
            </a:br>
            <a:r>
              <a:rPr lang="en-US"/>
              <a:t>January 16 through February 12, 2024.</a:t>
            </a:r>
            <a:endParaRPr lang="en"/>
          </a:p>
          <a:p>
            <a:r>
              <a:rPr lang="en"/>
              <a:t>In “sending/receiving” situations, the sending district </a:t>
            </a:r>
            <a:r>
              <a:rPr lang="en-US"/>
              <a:t>will provide </a:t>
            </a:r>
            <a:r>
              <a:rPr lang="en"/>
              <a:t>the student enrollment data for receiving districts/</a:t>
            </a:r>
            <a:r>
              <a:rPr lang="en-US"/>
              <a:t>schools</a:t>
            </a:r>
            <a:r>
              <a:rPr lang="en"/>
              <a:t> via their NJ SMART data submission.</a:t>
            </a:r>
          </a:p>
        </p:txBody>
      </p:sp>
      <p:sp>
        <p:nvSpPr>
          <p:cNvPr id="7" name="Slide Number Placeholder 6">
            <a:extLst>
              <a:ext uri="{FF2B5EF4-FFF2-40B4-BE49-F238E27FC236}">
                <a16:creationId xmlns:a16="http://schemas.microsoft.com/office/drawing/2014/main" id="{CCE892E9-AD14-4785-9DD1-CF4254B87BA6}"/>
              </a:ext>
            </a:extLst>
          </p:cNvPr>
          <p:cNvSpPr>
            <a:spLocks noGrp="1"/>
          </p:cNvSpPr>
          <p:nvPr>
            <p:ph type="sldNum" sz="quarter" idx="10"/>
          </p:nvPr>
        </p:nvSpPr>
        <p:spPr/>
        <p:txBody>
          <a:bodyPr/>
          <a:lstStyle/>
          <a:p>
            <a:fld id="{CD5C70A5-9411-4B11-A0DB-D49D3D849901}" type="slidenum">
              <a:rPr lang="en-US" smtClean="0"/>
              <a:pPr/>
              <a:t>23</a:t>
            </a:fld>
            <a:endParaRPr lang="en-US"/>
          </a:p>
        </p:txBody>
      </p:sp>
    </p:spTree>
    <p:extLst>
      <p:ext uri="{BB962C8B-B14F-4D97-AF65-F5344CB8AC3E}">
        <p14:creationId xmlns:p14="http://schemas.microsoft.com/office/powerpoint/2010/main" val="3500942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 sz="4000"/>
              <a:t>Data Verification and Revision</a:t>
            </a:r>
            <a:endParaRPr lang="en-US" sz="4000">
              <a:latin typeface="+mn-lt"/>
            </a:endParaRPr>
          </a:p>
        </p:txBody>
      </p:sp>
      <p:sp>
        <p:nvSpPr>
          <p:cNvPr id="4" name="Content Placeholder 3"/>
          <p:cNvSpPr>
            <a:spLocks noGrp="1"/>
          </p:cNvSpPr>
          <p:nvPr>
            <p:ph type="body" sz="quarter" idx="11"/>
          </p:nvPr>
        </p:nvSpPr>
        <p:spPr>
          <a:xfrm>
            <a:off x="171450" y="1225822"/>
            <a:ext cx="11259469" cy="4406356"/>
          </a:xfrm>
        </p:spPr>
        <p:txBody>
          <a:bodyPr vert="horz" lIns="91440" tIns="45720" rIns="91440" bIns="45720" rtlCol="0" anchor="t">
            <a:noAutofit/>
          </a:bodyPr>
          <a:lstStyle/>
          <a:p>
            <a:pPr marL="0" indent="0">
              <a:lnSpc>
                <a:spcPct val="100000"/>
              </a:lnSpc>
              <a:spcBef>
                <a:spcPts val="0"/>
              </a:spcBef>
              <a:buNone/>
            </a:pPr>
            <a:r>
              <a:rPr lang="en" sz="1800" dirty="0">
                <a:latin typeface="Palatino Linotype"/>
              </a:rPr>
              <a:t>During the data verification process, districts must review the student enrollment data that NJDOE uploaded into the DLM Educator Portal </a:t>
            </a:r>
            <a:r>
              <a:rPr lang="en-US" sz="1800" dirty="0">
                <a:latin typeface="Palatino Linotype"/>
              </a:rPr>
              <a:t>from NJ SMART </a:t>
            </a:r>
            <a:r>
              <a:rPr lang="en" sz="1800" dirty="0">
                <a:latin typeface="Palatino Linotype"/>
              </a:rPr>
              <a:t>and confirm the accuracy of the data in the following fields, making corrections when necessary; </a:t>
            </a:r>
            <a:r>
              <a:rPr lang="en" sz="1800" b="1" dirty="0">
                <a:latin typeface="Palatino Linotype"/>
              </a:rPr>
              <a:t>any missing or incorrect data </a:t>
            </a:r>
            <a:r>
              <a:rPr lang="en-US" sz="1800" b="1" dirty="0">
                <a:latin typeface="Palatino Linotype"/>
              </a:rPr>
              <a:t>must</a:t>
            </a:r>
            <a:r>
              <a:rPr lang="en" sz="1800" b="1" dirty="0">
                <a:latin typeface="Palatino Linotype"/>
              </a:rPr>
              <a:t> be corrected by the district’s DLM Data Manager: </a:t>
            </a:r>
            <a:endParaRPr lang="en" sz="1800" dirty="0"/>
          </a:p>
          <a:p>
            <a:pPr>
              <a:lnSpc>
                <a:spcPct val="110000"/>
              </a:lnSpc>
              <a:spcBef>
                <a:spcPts val="0"/>
              </a:spcBef>
            </a:pPr>
            <a:r>
              <a:rPr lang="en-US" sz="1800" b="1" dirty="0" err="1">
                <a:latin typeface="Palatino Linotype"/>
              </a:rPr>
              <a:t>Accountability_District</a:t>
            </a:r>
            <a:r>
              <a:rPr lang="en-US" sz="1800" b="1" dirty="0">
                <a:latin typeface="Palatino Linotype"/>
              </a:rPr>
              <a:t>_</a:t>
            </a:r>
            <a:r>
              <a:rPr lang="en" sz="1800" b="1" dirty="0">
                <a:latin typeface="Palatino Linotype"/>
              </a:rPr>
              <a:t>Identifier</a:t>
            </a:r>
            <a:r>
              <a:rPr lang="en" sz="1800" dirty="0">
                <a:latin typeface="Palatino Linotype"/>
              </a:rPr>
              <a:t> - </a:t>
            </a:r>
            <a:r>
              <a:rPr lang="en-US" sz="1800" dirty="0">
                <a:latin typeface="Palatino Linotype"/>
              </a:rPr>
              <a:t>must </a:t>
            </a:r>
            <a:r>
              <a:rPr lang="en" sz="1800" dirty="0">
                <a:latin typeface="Palatino Linotype"/>
              </a:rPr>
              <a:t>contain the correct 6-digit county and district code that represents the student’s </a:t>
            </a:r>
            <a:r>
              <a:rPr lang="en" sz="1800" b="1" dirty="0">
                <a:latin typeface="Palatino Linotype"/>
              </a:rPr>
              <a:t>“accountable” </a:t>
            </a:r>
            <a:r>
              <a:rPr lang="en" sz="1800" dirty="0">
                <a:latin typeface="Palatino Linotype"/>
              </a:rPr>
              <a:t>district (</a:t>
            </a:r>
            <a:r>
              <a:rPr lang="en-US" sz="1800" dirty="0">
                <a:latin typeface="Palatino Linotype"/>
              </a:rPr>
              <a:t>e</a:t>
            </a:r>
            <a:r>
              <a:rPr lang="en" sz="1800" dirty="0">
                <a:latin typeface="Palatino Linotype"/>
              </a:rPr>
              <a:t>.g. 224444). </a:t>
            </a:r>
            <a:r>
              <a:rPr lang="en" sz="1800" b="1" dirty="0">
                <a:latin typeface="Palatino Linotype"/>
              </a:rPr>
              <a:t>*This field is mandatory for the 23-24 DLM administration year.</a:t>
            </a:r>
          </a:p>
          <a:p>
            <a:pPr>
              <a:lnSpc>
                <a:spcPct val="110000"/>
              </a:lnSpc>
              <a:spcBef>
                <a:spcPts val="0"/>
              </a:spcBef>
            </a:pPr>
            <a:r>
              <a:rPr lang="en-US" sz="1800" b="1" dirty="0" err="1">
                <a:latin typeface="Palatino Linotype"/>
              </a:rPr>
              <a:t>Accountability_School</a:t>
            </a:r>
            <a:r>
              <a:rPr lang="en-US" sz="1800" b="1" dirty="0">
                <a:latin typeface="Palatino Linotype"/>
              </a:rPr>
              <a:t>_</a:t>
            </a:r>
            <a:r>
              <a:rPr lang="en" sz="1800" b="1" dirty="0">
                <a:latin typeface="Palatino Linotype"/>
              </a:rPr>
              <a:t>Identifier</a:t>
            </a:r>
            <a:r>
              <a:rPr lang="en" sz="1800" dirty="0">
                <a:latin typeface="Palatino Linotype"/>
              </a:rPr>
              <a:t> - </a:t>
            </a:r>
            <a:r>
              <a:rPr lang="en-US" sz="1800" dirty="0">
                <a:latin typeface="Palatino Linotype"/>
              </a:rPr>
              <a:t>must </a:t>
            </a:r>
            <a:r>
              <a:rPr lang="en" sz="1800" dirty="0">
                <a:latin typeface="Palatino Linotype"/>
              </a:rPr>
              <a:t>contain the correct full 9-digit </a:t>
            </a:r>
            <a:r>
              <a:rPr lang="en-US" sz="1800" dirty="0">
                <a:latin typeface="Palatino Linotype"/>
              </a:rPr>
              <a:t>County District School (</a:t>
            </a:r>
            <a:r>
              <a:rPr lang="en" sz="1800" dirty="0">
                <a:latin typeface="Palatino Linotype"/>
              </a:rPr>
              <a:t>CDS) code that represents the student’s </a:t>
            </a:r>
            <a:r>
              <a:rPr lang="en" sz="1800" b="1" dirty="0">
                <a:latin typeface="Palatino Linotype"/>
              </a:rPr>
              <a:t>“accountable” </a:t>
            </a:r>
            <a:r>
              <a:rPr lang="en" sz="1800" dirty="0">
                <a:latin typeface="Palatino Linotype"/>
              </a:rPr>
              <a:t>school (</a:t>
            </a:r>
            <a:r>
              <a:rPr lang="en-US" sz="1800" dirty="0">
                <a:latin typeface="Palatino Linotype"/>
              </a:rPr>
              <a:t>e</a:t>
            </a:r>
            <a:r>
              <a:rPr lang="en" sz="1800" dirty="0">
                <a:latin typeface="Palatino Linotype"/>
              </a:rPr>
              <a:t>.g. 224444333). </a:t>
            </a:r>
            <a:r>
              <a:rPr lang="en" sz="1800" b="1" dirty="0">
                <a:latin typeface="Palatino Linotype"/>
              </a:rPr>
              <a:t>*This field is mandatory for the 23-24 DLM administration year.</a:t>
            </a:r>
            <a:endParaRPr lang="en" sz="1800" dirty="0">
              <a:latin typeface="Palatino Linotype"/>
            </a:endParaRPr>
          </a:p>
          <a:p>
            <a:pPr>
              <a:lnSpc>
                <a:spcPct val="110000"/>
              </a:lnSpc>
              <a:spcBef>
                <a:spcPts val="0"/>
              </a:spcBef>
            </a:pPr>
            <a:r>
              <a:rPr lang="en" sz="1800" b="1" dirty="0" err="1">
                <a:latin typeface="Palatino Linotype"/>
              </a:rPr>
              <a:t>Attendance_District</a:t>
            </a:r>
            <a:r>
              <a:rPr lang="en" sz="1800" b="1" dirty="0">
                <a:latin typeface="Palatino Linotype"/>
              </a:rPr>
              <a:t>_ Identifier </a:t>
            </a:r>
            <a:r>
              <a:rPr lang="en" sz="1800" dirty="0">
                <a:latin typeface="Palatino Linotype"/>
              </a:rPr>
              <a:t>- </a:t>
            </a:r>
            <a:r>
              <a:rPr lang="en-US" sz="1800" dirty="0">
                <a:latin typeface="Palatino Linotype"/>
              </a:rPr>
              <a:t>must </a:t>
            </a:r>
            <a:r>
              <a:rPr lang="en" sz="1800" dirty="0">
                <a:latin typeface="Palatino Linotype"/>
              </a:rPr>
              <a:t>contain the correct 6-digit county and district code that represents the student’s </a:t>
            </a:r>
            <a:r>
              <a:rPr lang="en" sz="1800" b="1" dirty="0">
                <a:latin typeface="Palatino Linotype"/>
              </a:rPr>
              <a:t>“attending” </a:t>
            </a:r>
            <a:r>
              <a:rPr lang="en" sz="1800" dirty="0">
                <a:latin typeface="Palatino Linotype"/>
              </a:rPr>
              <a:t>district (</a:t>
            </a:r>
            <a:r>
              <a:rPr lang="en-US" sz="1800" dirty="0">
                <a:latin typeface="Palatino Linotype"/>
              </a:rPr>
              <a:t>e</a:t>
            </a:r>
            <a:r>
              <a:rPr lang="en" sz="1800" dirty="0">
                <a:latin typeface="Palatino Linotype"/>
              </a:rPr>
              <a:t>.g. 224444).</a:t>
            </a:r>
          </a:p>
          <a:p>
            <a:pPr>
              <a:lnSpc>
                <a:spcPct val="110000"/>
              </a:lnSpc>
              <a:spcBef>
                <a:spcPts val="0"/>
              </a:spcBef>
            </a:pPr>
            <a:r>
              <a:rPr lang="en" sz="1800" b="1" dirty="0" err="1">
                <a:latin typeface="Palatino Linotype"/>
              </a:rPr>
              <a:t>Attendance_School_Program_Identifier</a:t>
            </a:r>
            <a:r>
              <a:rPr lang="en" sz="1800" dirty="0">
                <a:latin typeface="Palatino Linotype"/>
              </a:rPr>
              <a:t> - </a:t>
            </a:r>
            <a:r>
              <a:rPr lang="en-US" sz="1800" dirty="0">
                <a:latin typeface="Palatino Linotype"/>
              </a:rPr>
              <a:t>must </a:t>
            </a:r>
            <a:r>
              <a:rPr lang="en" sz="1800" dirty="0">
                <a:latin typeface="Palatino Linotype"/>
              </a:rPr>
              <a:t>contain the correct full 9-digit CDS code that represents the students </a:t>
            </a:r>
            <a:r>
              <a:rPr lang="en" sz="1800" b="1" dirty="0">
                <a:latin typeface="Palatino Linotype"/>
              </a:rPr>
              <a:t>“attending” </a:t>
            </a:r>
            <a:r>
              <a:rPr lang="en" sz="1800" dirty="0">
                <a:latin typeface="Palatino Linotype"/>
              </a:rPr>
              <a:t>school (</a:t>
            </a:r>
            <a:r>
              <a:rPr lang="en-US" sz="1800" dirty="0">
                <a:latin typeface="Palatino Linotype"/>
              </a:rPr>
              <a:t>e</a:t>
            </a:r>
            <a:r>
              <a:rPr lang="en" sz="1800" dirty="0">
                <a:latin typeface="Palatino Linotype"/>
              </a:rPr>
              <a:t>.g. 224444333).</a:t>
            </a:r>
          </a:p>
        </p:txBody>
      </p:sp>
      <p:sp>
        <p:nvSpPr>
          <p:cNvPr id="7" name="Slide Number Placeholder 6">
            <a:extLst>
              <a:ext uri="{FF2B5EF4-FFF2-40B4-BE49-F238E27FC236}">
                <a16:creationId xmlns:a16="http://schemas.microsoft.com/office/drawing/2014/main" id="{121FFAEA-71F1-472C-963B-F7478283FECA}"/>
              </a:ext>
            </a:extLst>
          </p:cNvPr>
          <p:cNvSpPr>
            <a:spLocks noGrp="1"/>
          </p:cNvSpPr>
          <p:nvPr>
            <p:ph type="sldNum" sz="quarter" idx="10"/>
          </p:nvPr>
        </p:nvSpPr>
        <p:spPr/>
        <p:txBody>
          <a:bodyPr/>
          <a:lstStyle/>
          <a:p>
            <a:fld id="{CD5C70A5-9411-4B11-A0DB-D49D3D849901}" type="slidenum">
              <a:rPr lang="en-US" smtClean="0"/>
              <a:pPr/>
              <a:t>24</a:t>
            </a:fld>
            <a:endParaRPr lang="en-US"/>
          </a:p>
        </p:txBody>
      </p:sp>
    </p:spTree>
    <p:extLst>
      <p:ext uri="{BB962C8B-B14F-4D97-AF65-F5344CB8AC3E}">
        <p14:creationId xmlns:p14="http://schemas.microsoft.com/office/powerpoint/2010/main" val="938642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Out-of-District (OOD) Placements (1 of 3)</a:t>
            </a:r>
            <a:endParaRPr lang="en-US" sz="4000" dirty="0">
              <a:latin typeface="+mn-lt"/>
            </a:endParaRPr>
          </a:p>
        </p:txBody>
      </p:sp>
      <p:sp>
        <p:nvSpPr>
          <p:cNvPr id="4" name="Content Placeholder 3"/>
          <p:cNvSpPr>
            <a:spLocks noGrp="1"/>
          </p:cNvSpPr>
          <p:nvPr>
            <p:ph type="body" sz="quarter" idx="11"/>
          </p:nvPr>
        </p:nvSpPr>
        <p:spPr/>
        <p:txBody>
          <a:bodyPr>
            <a:noAutofit/>
          </a:bodyPr>
          <a:lstStyle/>
          <a:p>
            <a:pPr>
              <a:spcBef>
                <a:spcPts val="0"/>
              </a:spcBef>
            </a:pPr>
            <a:r>
              <a:rPr lang="en" sz="2000"/>
              <a:t>Students who </a:t>
            </a:r>
            <a:r>
              <a:rPr lang="en-US" sz="2000"/>
              <a:t>attend another district/school outside of his or her accountable school district due to program services not being available at the school they would normally attend are considered to be out-of-district placements. </a:t>
            </a:r>
            <a:endParaRPr lang="en" sz="2000"/>
          </a:p>
          <a:p>
            <a:pPr>
              <a:spcBef>
                <a:spcPts val="0"/>
              </a:spcBef>
            </a:pPr>
            <a:r>
              <a:rPr lang="en" sz="2000"/>
              <a:t>The CDS code assigned to </a:t>
            </a:r>
            <a:r>
              <a:rPr lang="en-US" sz="2000"/>
              <a:t>the </a:t>
            </a:r>
            <a:r>
              <a:rPr lang="en" sz="2000"/>
              <a:t>district/</a:t>
            </a:r>
            <a:r>
              <a:rPr lang="en-US" sz="2000"/>
              <a:t>school</a:t>
            </a:r>
            <a:r>
              <a:rPr lang="en" sz="2000"/>
              <a:t> that </a:t>
            </a:r>
            <a:r>
              <a:rPr lang="en" sz="2000" b="1"/>
              <a:t>sends </a:t>
            </a:r>
            <a:r>
              <a:rPr lang="en" sz="2000"/>
              <a:t>the student to an OOD placement </a:t>
            </a:r>
            <a:r>
              <a:rPr lang="en-US" sz="2000"/>
              <a:t>must</a:t>
            </a:r>
            <a:r>
              <a:rPr lang="en" sz="2000"/>
              <a:t> be listed in the </a:t>
            </a:r>
            <a:r>
              <a:rPr lang="en-US" sz="2000"/>
              <a:t>following fields:</a:t>
            </a:r>
          </a:p>
          <a:p>
            <a:pPr lvl="1">
              <a:spcBef>
                <a:spcPts val="0"/>
              </a:spcBef>
              <a:buFont typeface="Calibri" panose="020F0502020204030204" pitchFamily="34" charset="0"/>
              <a:buChar char="-"/>
            </a:pPr>
            <a:r>
              <a:rPr lang="en-US" sz="2000" b="1"/>
              <a:t>Accountability_District_</a:t>
            </a:r>
            <a:r>
              <a:rPr lang="en" sz="2000" b="1"/>
              <a:t>Identifier</a:t>
            </a:r>
          </a:p>
          <a:p>
            <a:pPr lvl="1">
              <a:spcBef>
                <a:spcPts val="0"/>
              </a:spcBef>
              <a:buFont typeface="Calibri" panose="020F0502020204030204" pitchFamily="34" charset="0"/>
              <a:buChar char="-"/>
            </a:pPr>
            <a:r>
              <a:rPr lang="en-US" sz="2000" b="1"/>
              <a:t>Accountability_School_</a:t>
            </a:r>
            <a:r>
              <a:rPr lang="en" sz="2000" b="1"/>
              <a:t>Identifier</a:t>
            </a:r>
            <a:endParaRPr lang="en" sz="2000"/>
          </a:p>
          <a:p>
            <a:pPr>
              <a:spcBef>
                <a:spcPts val="0"/>
              </a:spcBef>
            </a:pPr>
            <a:r>
              <a:rPr lang="en" sz="2000"/>
              <a:t>The CDS code </a:t>
            </a:r>
            <a:r>
              <a:rPr lang="en-US" sz="2000"/>
              <a:t>assigned</a:t>
            </a:r>
            <a:r>
              <a:rPr lang="en" sz="2000"/>
              <a:t> </a:t>
            </a:r>
            <a:r>
              <a:rPr lang="en-US" sz="2000"/>
              <a:t>to the OOD </a:t>
            </a:r>
            <a:r>
              <a:rPr lang="en" sz="2000"/>
              <a:t>placement </a:t>
            </a:r>
            <a:r>
              <a:rPr lang="en-US" sz="2000"/>
              <a:t>district/school</a:t>
            </a:r>
            <a:r>
              <a:rPr lang="en" sz="2000"/>
              <a:t> that </a:t>
            </a:r>
            <a:r>
              <a:rPr lang="en" sz="2000" b="1"/>
              <a:t>receives</a:t>
            </a:r>
            <a:r>
              <a:rPr lang="en" sz="2000"/>
              <a:t> the student and administers the DLM assessment must be listed in </a:t>
            </a:r>
            <a:r>
              <a:rPr lang="en-US" sz="2000"/>
              <a:t>the following fields</a:t>
            </a:r>
            <a:r>
              <a:rPr lang="en" sz="2000"/>
              <a:t>:</a:t>
            </a:r>
          </a:p>
          <a:p>
            <a:pPr lvl="1">
              <a:spcBef>
                <a:spcPts val="0"/>
              </a:spcBef>
              <a:buFont typeface="Calibri" panose="020F0502020204030204" pitchFamily="34" charset="0"/>
              <a:buChar char="-"/>
            </a:pPr>
            <a:r>
              <a:rPr lang="en" sz="2000" b="1"/>
              <a:t>Attendance_District_Identifier</a:t>
            </a:r>
          </a:p>
          <a:p>
            <a:pPr lvl="1">
              <a:spcBef>
                <a:spcPts val="0"/>
              </a:spcBef>
              <a:buFont typeface="Calibri" panose="020F0502020204030204" pitchFamily="34" charset="0"/>
              <a:buChar char="-"/>
            </a:pPr>
            <a:r>
              <a:rPr lang="en" sz="2000" b="1"/>
              <a:t>Attendance_School_Program_Identifier</a:t>
            </a:r>
          </a:p>
        </p:txBody>
      </p:sp>
      <p:sp>
        <p:nvSpPr>
          <p:cNvPr id="7" name="Slide Number Placeholder 6">
            <a:extLst>
              <a:ext uri="{FF2B5EF4-FFF2-40B4-BE49-F238E27FC236}">
                <a16:creationId xmlns:a16="http://schemas.microsoft.com/office/drawing/2014/main" id="{66E758D3-A911-4233-932B-47E22EDFDE45}"/>
              </a:ext>
            </a:extLst>
          </p:cNvPr>
          <p:cNvSpPr>
            <a:spLocks noGrp="1"/>
          </p:cNvSpPr>
          <p:nvPr>
            <p:ph type="sldNum" sz="quarter" idx="10"/>
          </p:nvPr>
        </p:nvSpPr>
        <p:spPr/>
        <p:txBody>
          <a:bodyPr/>
          <a:lstStyle/>
          <a:p>
            <a:fld id="{CD5C70A5-9411-4B11-A0DB-D49D3D849901}" type="slidenum">
              <a:rPr lang="en-US" smtClean="0"/>
              <a:pPr/>
              <a:t>25</a:t>
            </a:fld>
            <a:endParaRPr lang="en-US"/>
          </a:p>
        </p:txBody>
      </p:sp>
    </p:spTree>
    <p:extLst>
      <p:ext uri="{BB962C8B-B14F-4D97-AF65-F5344CB8AC3E}">
        <p14:creationId xmlns:p14="http://schemas.microsoft.com/office/powerpoint/2010/main" val="2515197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Out-of-District (OOD) Placements (2 of 3)</a:t>
            </a:r>
            <a:endParaRPr lang="en-US" sz="4000" dirty="0">
              <a:latin typeface="+mn-lt"/>
            </a:endParaRPr>
          </a:p>
        </p:txBody>
      </p:sp>
      <p:sp>
        <p:nvSpPr>
          <p:cNvPr id="4" name="Content Placeholder 3"/>
          <p:cNvSpPr>
            <a:spLocks noGrp="1"/>
          </p:cNvSpPr>
          <p:nvPr>
            <p:ph type="body" sz="quarter" idx="11"/>
          </p:nvPr>
        </p:nvSpPr>
        <p:spPr>
          <a:xfrm>
            <a:off x="171450" y="1126475"/>
            <a:ext cx="11849100" cy="4803775"/>
          </a:xfrm>
        </p:spPr>
        <p:txBody>
          <a:bodyPr>
            <a:noAutofit/>
          </a:bodyPr>
          <a:lstStyle/>
          <a:p>
            <a:pPr>
              <a:spcBef>
                <a:spcPts val="0"/>
              </a:spcBef>
            </a:pPr>
            <a:r>
              <a:rPr lang="en-US" sz="1800" dirty="0"/>
              <a:t>It is the responsibility of the student’s school of attendance to </a:t>
            </a:r>
            <a:r>
              <a:rPr lang="en" sz="1800" dirty="0">
                <a:latin typeface="Palatino Linotype"/>
              </a:rPr>
              <a:t>review the student enrollment data that NJDOE uploaded into DLM Educator Portal </a:t>
            </a:r>
            <a:r>
              <a:rPr lang="en-US" sz="1800" dirty="0">
                <a:latin typeface="Palatino Linotype"/>
              </a:rPr>
              <a:t>from NJ SMART </a:t>
            </a:r>
            <a:r>
              <a:rPr lang="en" sz="1800" dirty="0">
                <a:latin typeface="Palatino Linotype"/>
              </a:rPr>
              <a:t>and confirm the accuracy of the data in the following fields, making corrections when necessary; </a:t>
            </a:r>
            <a:r>
              <a:rPr lang="en" sz="1800" b="1" dirty="0">
                <a:latin typeface="Palatino Linotype"/>
              </a:rPr>
              <a:t>any missing or incorrect data </a:t>
            </a:r>
            <a:r>
              <a:rPr lang="en-US" sz="1800" b="1" dirty="0">
                <a:latin typeface="Palatino Linotype"/>
              </a:rPr>
              <a:t>must</a:t>
            </a:r>
            <a:r>
              <a:rPr lang="en" sz="1800" b="1" dirty="0">
                <a:latin typeface="Palatino Linotype"/>
              </a:rPr>
              <a:t> be corrected:</a:t>
            </a:r>
          </a:p>
          <a:p>
            <a:pPr>
              <a:spcBef>
                <a:spcPts val="0"/>
              </a:spcBef>
            </a:pPr>
            <a:r>
              <a:rPr lang="en-US" sz="1800" b="1" dirty="0" err="1">
                <a:latin typeface="Palatino Linotype"/>
              </a:rPr>
              <a:t>Accountability_District</a:t>
            </a:r>
            <a:r>
              <a:rPr lang="en-US" sz="1800" b="1" dirty="0">
                <a:latin typeface="Palatino Linotype"/>
              </a:rPr>
              <a:t>_</a:t>
            </a:r>
            <a:r>
              <a:rPr lang="en" sz="1800" b="1" dirty="0">
                <a:latin typeface="Palatino Linotype"/>
              </a:rPr>
              <a:t>Identifier</a:t>
            </a:r>
            <a:r>
              <a:rPr lang="en" sz="1800" dirty="0">
                <a:latin typeface="Palatino Linotype"/>
              </a:rPr>
              <a:t> - </a:t>
            </a:r>
            <a:r>
              <a:rPr lang="en-US" sz="1800" dirty="0">
                <a:latin typeface="Palatino Linotype"/>
              </a:rPr>
              <a:t>must </a:t>
            </a:r>
            <a:r>
              <a:rPr lang="en" sz="1800" dirty="0">
                <a:latin typeface="Palatino Linotype"/>
              </a:rPr>
              <a:t>contain the correct 6-digit county and district code that represents the student’s </a:t>
            </a:r>
            <a:r>
              <a:rPr lang="en" sz="1800" b="1" dirty="0">
                <a:latin typeface="Palatino Linotype"/>
              </a:rPr>
              <a:t>“accountable” </a:t>
            </a:r>
            <a:r>
              <a:rPr lang="en" sz="1800" dirty="0">
                <a:latin typeface="Palatino Linotype"/>
              </a:rPr>
              <a:t>district (</a:t>
            </a:r>
            <a:r>
              <a:rPr lang="en-US" sz="1800" dirty="0">
                <a:latin typeface="Palatino Linotype"/>
              </a:rPr>
              <a:t>e</a:t>
            </a:r>
            <a:r>
              <a:rPr lang="en" sz="1800" dirty="0">
                <a:latin typeface="Palatino Linotype"/>
              </a:rPr>
              <a:t>.g. 224444). </a:t>
            </a:r>
            <a:r>
              <a:rPr lang="en" sz="1800" b="1" dirty="0">
                <a:latin typeface="Palatino Linotype"/>
              </a:rPr>
              <a:t>*This field is mandatory for the 23-24 DLM administration year.</a:t>
            </a:r>
          </a:p>
          <a:p>
            <a:pPr>
              <a:lnSpc>
                <a:spcPct val="110000"/>
              </a:lnSpc>
              <a:spcBef>
                <a:spcPts val="0"/>
              </a:spcBef>
            </a:pPr>
            <a:r>
              <a:rPr lang="en-US" sz="1800" b="1" dirty="0" err="1">
                <a:latin typeface="Palatino Linotype"/>
              </a:rPr>
              <a:t>Accountability_School</a:t>
            </a:r>
            <a:r>
              <a:rPr lang="en-US" sz="1800" b="1" dirty="0">
                <a:latin typeface="Palatino Linotype"/>
              </a:rPr>
              <a:t>_</a:t>
            </a:r>
            <a:r>
              <a:rPr lang="en" sz="1800" b="1" dirty="0">
                <a:latin typeface="Palatino Linotype"/>
              </a:rPr>
              <a:t>Identifier</a:t>
            </a:r>
            <a:r>
              <a:rPr lang="en" sz="1800" dirty="0">
                <a:latin typeface="Palatino Linotype"/>
              </a:rPr>
              <a:t> - </a:t>
            </a:r>
            <a:r>
              <a:rPr lang="en-US" sz="1800" dirty="0">
                <a:latin typeface="Palatino Linotype"/>
              </a:rPr>
              <a:t>must </a:t>
            </a:r>
            <a:r>
              <a:rPr lang="en" sz="1800" dirty="0">
                <a:latin typeface="Palatino Linotype"/>
              </a:rPr>
              <a:t>contain the correct full 9-digit </a:t>
            </a:r>
            <a:r>
              <a:rPr lang="en-US" sz="1800" dirty="0">
                <a:latin typeface="Palatino Linotype"/>
              </a:rPr>
              <a:t>County District School (</a:t>
            </a:r>
            <a:r>
              <a:rPr lang="en" sz="1800" dirty="0">
                <a:latin typeface="Palatino Linotype"/>
              </a:rPr>
              <a:t>CDS) code that represents the student’s </a:t>
            </a:r>
            <a:r>
              <a:rPr lang="en" sz="1800" b="1" dirty="0">
                <a:latin typeface="Palatino Linotype"/>
              </a:rPr>
              <a:t>“accountable” </a:t>
            </a:r>
            <a:r>
              <a:rPr lang="en" sz="1800" dirty="0">
                <a:latin typeface="Palatino Linotype"/>
              </a:rPr>
              <a:t>school (</a:t>
            </a:r>
            <a:r>
              <a:rPr lang="en-US" sz="1800" dirty="0">
                <a:latin typeface="Palatino Linotype"/>
              </a:rPr>
              <a:t>e</a:t>
            </a:r>
            <a:r>
              <a:rPr lang="en" sz="1800" dirty="0">
                <a:latin typeface="Palatino Linotype"/>
              </a:rPr>
              <a:t>.g. 224444333). </a:t>
            </a:r>
            <a:r>
              <a:rPr lang="en" sz="1800" b="1" dirty="0">
                <a:latin typeface="Palatino Linotype"/>
              </a:rPr>
              <a:t>*This field is mandatory for the 23-24 DLM administration year.</a:t>
            </a:r>
            <a:endParaRPr lang="en" sz="1800" dirty="0">
              <a:latin typeface="Palatino Linotype"/>
            </a:endParaRPr>
          </a:p>
          <a:p>
            <a:pPr>
              <a:lnSpc>
                <a:spcPct val="110000"/>
              </a:lnSpc>
              <a:spcBef>
                <a:spcPts val="0"/>
              </a:spcBef>
            </a:pPr>
            <a:r>
              <a:rPr lang="en" sz="1800" b="1" dirty="0" err="1">
                <a:latin typeface="Palatino Linotype"/>
              </a:rPr>
              <a:t>Attendance_District</a:t>
            </a:r>
            <a:r>
              <a:rPr lang="en" sz="1800" b="1" dirty="0">
                <a:latin typeface="Palatino Linotype"/>
              </a:rPr>
              <a:t>_ Identifier </a:t>
            </a:r>
            <a:r>
              <a:rPr lang="en" sz="1800" dirty="0">
                <a:latin typeface="Palatino Linotype"/>
              </a:rPr>
              <a:t>- </a:t>
            </a:r>
            <a:r>
              <a:rPr lang="en-US" sz="1800" dirty="0">
                <a:latin typeface="Palatino Linotype"/>
              </a:rPr>
              <a:t>must </a:t>
            </a:r>
            <a:r>
              <a:rPr lang="en" sz="1800" dirty="0">
                <a:latin typeface="Palatino Linotype"/>
              </a:rPr>
              <a:t>contain the correct 6-digit county and district code that represents the student’s </a:t>
            </a:r>
            <a:r>
              <a:rPr lang="en" sz="1800" b="1" dirty="0">
                <a:latin typeface="Palatino Linotype"/>
              </a:rPr>
              <a:t>“attending” </a:t>
            </a:r>
            <a:r>
              <a:rPr lang="en" sz="1800" dirty="0">
                <a:latin typeface="Palatino Linotype"/>
              </a:rPr>
              <a:t>district (</a:t>
            </a:r>
            <a:r>
              <a:rPr lang="en-US" sz="1800" dirty="0">
                <a:latin typeface="Palatino Linotype"/>
              </a:rPr>
              <a:t>e</a:t>
            </a:r>
            <a:r>
              <a:rPr lang="en" sz="1800" dirty="0">
                <a:latin typeface="Palatino Linotype"/>
              </a:rPr>
              <a:t>.g. 224444).</a:t>
            </a:r>
          </a:p>
          <a:p>
            <a:pPr>
              <a:lnSpc>
                <a:spcPct val="110000"/>
              </a:lnSpc>
              <a:spcBef>
                <a:spcPts val="0"/>
              </a:spcBef>
            </a:pPr>
            <a:r>
              <a:rPr lang="en" sz="1800" b="1" dirty="0" err="1">
                <a:latin typeface="Palatino Linotype"/>
              </a:rPr>
              <a:t>Attendance_School_Program_Identifier</a:t>
            </a:r>
            <a:r>
              <a:rPr lang="en" sz="1800" dirty="0">
                <a:latin typeface="Palatino Linotype"/>
              </a:rPr>
              <a:t> - </a:t>
            </a:r>
            <a:r>
              <a:rPr lang="en-US" sz="1800" dirty="0">
                <a:latin typeface="Palatino Linotype"/>
              </a:rPr>
              <a:t>must </a:t>
            </a:r>
            <a:r>
              <a:rPr lang="en" sz="1800" dirty="0">
                <a:latin typeface="Palatino Linotype"/>
              </a:rPr>
              <a:t>contain the correct full 9-digit CDS code that represents the students </a:t>
            </a:r>
            <a:r>
              <a:rPr lang="en" sz="1800" b="1" dirty="0">
                <a:latin typeface="Palatino Linotype"/>
              </a:rPr>
              <a:t>“attending” </a:t>
            </a:r>
            <a:r>
              <a:rPr lang="en" sz="1800" dirty="0">
                <a:latin typeface="Palatino Linotype"/>
              </a:rPr>
              <a:t>school (</a:t>
            </a:r>
            <a:r>
              <a:rPr lang="en-US" sz="1800" dirty="0">
                <a:latin typeface="Palatino Linotype"/>
              </a:rPr>
              <a:t>e</a:t>
            </a:r>
            <a:r>
              <a:rPr lang="en" sz="1800" dirty="0">
                <a:latin typeface="Palatino Linotype"/>
              </a:rPr>
              <a:t>.g. 224444333).</a:t>
            </a:r>
          </a:p>
          <a:p>
            <a:pPr>
              <a:spcBef>
                <a:spcPts val="0"/>
              </a:spcBef>
            </a:pPr>
            <a:endParaRPr lang="en" sz="1800" b="1" dirty="0"/>
          </a:p>
        </p:txBody>
      </p:sp>
      <p:sp>
        <p:nvSpPr>
          <p:cNvPr id="7" name="Slide Number Placeholder 6">
            <a:extLst>
              <a:ext uri="{FF2B5EF4-FFF2-40B4-BE49-F238E27FC236}">
                <a16:creationId xmlns:a16="http://schemas.microsoft.com/office/drawing/2014/main" id="{66E758D3-A911-4233-932B-47E22EDFDE45}"/>
              </a:ext>
            </a:extLst>
          </p:cNvPr>
          <p:cNvSpPr>
            <a:spLocks noGrp="1"/>
          </p:cNvSpPr>
          <p:nvPr>
            <p:ph type="sldNum" sz="quarter" idx="10"/>
          </p:nvPr>
        </p:nvSpPr>
        <p:spPr/>
        <p:txBody>
          <a:bodyPr/>
          <a:lstStyle/>
          <a:p>
            <a:fld id="{CD5C70A5-9411-4B11-A0DB-D49D3D849901}" type="slidenum">
              <a:rPr lang="en-US" smtClean="0"/>
              <a:pPr/>
              <a:t>26</a:t>
            </a:fld>
            <a:endParaRPr lang="en-US"/>
          </a:p>
        </p:txBody>
      </p:sp>
    </p:spTree>
    <p:extLst>
      <p:ext uri="{BB962C8B-B14F-4D97-AF65-F5344CB8AC3E}">
        <p14:creationId xmlns:p14="http://schemas.microsoft.com/office/powerpoint/2010/main" val="2148530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Out-of-District (OOD) Placements (3 of 3)</a:t>
            </a:r>
            <a:endParaRPr lang="en-US" sz="4000" dirty="0">
              <a:latin typeface="+mn-lt"/>
            </a:endParaRPr>
          </a:p>
        </p:txBody>
      </p:sp>
      <p:sp>
        <p:nvSpPr>
          <p:cNvPr id="4" name="Content Placeholder 3"/>
          <p:cNvSpPr>
            <a:spLocks noGrp="1"/>
          </p:cNvSpPr>
          <p:nvPr>
            <p:ph type="body" sz="quarter" idx="11"/>
          </p:nvPr>
        </p:nvSpPr>
        <p:spPr>
          <a:xfrm>
            <a:off x="85725" y="1126475"/>
            <a:ext cx="12020550" cy="4803775"/>
          </a:xfrm>
        </p:spPr>
        <p:txBody>
          <a:bodyPr>
            <a:noAutofit/>
          </a:bodyPr>
          <a:lstStyle/>
          <a:p>
            <a:pPr>
              <a:spcBef>
                <a:spcPts val="0"/>
              </a:spcBef>
            </a:pPr>
            <a:r>
              <a:rPr lang="en-US" sz="1800" dirty="0"/>
              <a:t>The DLM data manager should use the “current enrollment extract” in Educator Portal to assist with data verification. To access the current enrollment extract, the data manager or district test coordinator can follow the steps listed below:</a:t>
            </a:r>
          </a:p>
          <a:p>
            <a:pPr lvl="1">
              <a:spcBef>
                <a:spcPts val="0"/>
              </a:spcBef>
            </a:pPr>
            <a:r>
              <a:rPr lang="en-US" sz="1600" dirty="0"/>
              <a:t>Log in to Kite Educator Portal</a:t>
            </a:r>
          </a:p>
          <a:p>
            <a:pPr lvl="1">
              <a:spcBef>
                <a:spcPts val="0"/>
              </a:spcBef>
            </a:pPr>
            <a:r>
              <a:rPr lang="en-US" sz="1600" dirty="0"/>
              <a:t>Select “reports” and then “data extracts”</a:t>
            </a:r>
          </a:p>
          <a:p>
            <a:pPr lvl="1">
              <a:spcBef>
                <a:spcPts val="0"/>
              </a:spcBef>
            </a:pPr>
            <a:r>
              <a:rPr lang="en-US" sz="1600" dirty="0"/>
              <a:t>Run the current enrollment extract by choosing “new file” under “action”</a:t>
            </a:r>
          </a:p>
          <a:p>
            <a:pPr>
              <a:spcBef>
                <a:spcPts val="0"/>
              </a:spcBef>
            </a:pPr>
            <a:r>
              <a:rPr lang="en-US" sz="1800" dirty="0"/>
              <a:t>This extract should be used to compare the student data found within Educator Portal against the student’s accurate data. Use this report to guide you in making any corrections to the student within Educator Portal. </a:t>
            </a:r>
          </a:p>
          <a:p>
            <a:pPr>
              <a:spcBef>
                <a:spcPts val="0"/>
              </a:spcBef>
            </a:pPr>
            <a:r>
              <a:rPr lang="en-US" sz="1800" dirty="0"/>
              <a:t>The </a:t>
            </a:r>
            <a:r>
              <a:rPr lang="en-US" sz="1800" dirty="0">
                <a:hlinkClick r:id="rId3"/>
              </a:rPr>
              <a:t>DLM Data Management Manual </a:t>
            </a:r>
            <a:r>
              <a:rPr lang="en-US" sz="1800" dirty="0"/>
              <a:t>contains additional information and instructions related to managing student data. </a:t>
            </a:r>
          </a:p>
          <a:p>
            <a:pPr>
              <a:spcBef>
                <a:spcPts val="0"/>
              </a:spcBef>
            </a:pPr>
            <a:r>
              <a:rPr lang="en-US" sz="1800" b="1" dirty="0"/>
              <a:t>Reminder: the student’s school of attendance is responsible for ensuring that student data is verified and accurate following the initial student enrolment upload completed by the NJDOE. Student data must be verified and accurate prior to the close of the DLM administration window.</a:t>
            </a:r>
          </a:p>
        </p:txBody>
      </p:sp>
      <p:sp>
        <p:nvSpPr>
          <p:cNvPr id="7" name="Slide Number Placeholder 6">
            <a:extLst>
              <a:ext uri="{FF2B5EF4-FFF2-40B4-BE49-F238E27FC236}">
                <a16:creationId xmlns:a16="http://schemas.microsoft.com/office/drawing/2014/main" id="{66E758D3-A911-4233-932B-47E22EDFDE45}"/>
              </a:ext>
            </a:extLst>
          </p:cNvPr>
          <p:cNvSpPr>
            <a:spLocks noGrp="1"/>
          </p:cNvSpPr>
          <p:nvPr>
            <p:ph type="sldNum" sz="quarter" idx="10"/>
          </p:nvPr>
        </p:nvSpPr>
        <p:spPr/>
        <p:txBody>
          <a:bodyPr/>
          <a:lstStyle/>
          <a:p>
            <a:fld id="{CD5C70A5-9411-4B11-A0DB-D49D3D849901}" type="slidenum">
              <a:rPr lang="en-US" smtClean="0"/>
              <a:pPr/>
              <a:t>27</a:t>
            </a:fld>
            <a:endParaRPr lang="en-US"/>
          </a:p>
        </p:txBody>
      </p:sp>
    </p:spTree>
    <p:extLst>
      <p:ext uri="{BB962C8B-B14F-4D97-AF65-F5344CB8AC3E}">
        <p14:creationId xmlns:p14="http://schemas.microsoft.com/office/powerpoint/2010/main" val="3883617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a:t>Intra-District Out-of-Residence (ORP) Placements</a:t>
            </a:r>
            <a:endParaRPr lang="en-US" sz="3200">
              <a:latin typeface="+mn-lt"/>
            </a:endParaRPr>
          </a:p>
        </p:txBody>
      </p:sp>
      <p:sp>
        <p:nvSpPr>
          <p:cNvPr id="4" name="Content Placeholder 3"/>
          <p:cNvSpPr>
            <a:spLocks noGrp="1"/>
          </p:cNvSpPr>
          <p:nvPr>
            <p:ph type="body" sz="quarter" idx="11"/>
          </p:nvPr>
        </p:nvSpPr>
        <p:spPr/>
        <p:txBody>
          <a:bodyPr>
            <a:normAutofit fontScale="85000" lnSpcReduction="10000"/>
          </a:bodyPr>
          <a:lstStyle/>
          <a:p>
            <a:pPr>
              <a:spcBef>
                <a:spcPts val="0"/>
              </a:spcBef>
            </a:pPr>
            <a:r>
              <a:rPr lang="en" sz="2400"/>
              <a:t>Students who </a:t>
            </a:r>
            <a:r>
              <a:rPr lang="en-US" sz="2400"/>
              <a:t>attend another school within his or her school district due to program services not being available at the school they would normally attend (the student’s resident school) are considered to be intra-district out-of-residence placements. </a:t>
            </a:r>
          </a:p>
          <a:p>
            <a:pPr>
              <a:spcBef>
                <a:spcPts val="0"/>
              </a:spcBef>
            </a:pPr>
            <a:r>
              <a:rPr lang="en" sz="2400"/>
              <a:t>The CDS code assigned to </a:t>
            </a:r>
            <a:r>
              <a:rPr lang="en-US" sz="2400"/>
              <a:t>the student’s resident school must</a:t>
            </a:r>
            <a:r>
              <a:rPr lang="en" sz="2400"/>
              <a:t> be listed in the </a:t>
            </a:r>
            <a:r>
              <a:rPr lang="en-US" sz="2400"/>
              <a:t>following fields:</a:t>
            </a:r>
          </a:p>
          <a:p>
            <a:pPr lvl="1">
              <a:spcBef>
                <a:spcPts val="0"/>
              </a:spcBef>
              <a:buFont typeface="Calibri" panose="020F0502020204030204" pitchFamily="34" charset="0"/>
              <a:buChar char="-"/>
            </a:pPr>
            <a:r>
              <a:rPr lang="en-US" b="1"/>
              <a:t>Accountability_District_</a:t>
            </a:r>
            <a:r>
              <a:rPr lang="en" b="1"/>
              <a:t>Identifier</a:t>
            </a:r>
          </a:p>
          <a:p>
            <a:pPr lvl="1">
              <a:spcBef>
                <a:spcPts val="0"/>
              </a:spcBef>
              <a:buFont typeface="Calibri" panose="020F0502020204030204" pitchFamily="34" charset="0"/>
              <a:buChar char="-"/>
            </a:pPr>
            <a:r>
              <a:rPr lang="en-US" b="1"/>
              <a:t>Accountability_School_</a:t>
            </a:r>
            <a:r>
              <a:rPr lang="en" b="1"/>
              <a:t>Identifier</a:t>
            </a:r>
            <a:endParaRPr lang="en" sz="2400"/>
          </a:p>
          <a:p>
            <a:pPr>
              <a:spcBef>
                <a:spcPts val="0"/>
              </a:spcBef>
            </a:pPr>
            <a:r>
              <a:rPr lang="en" sz="2400"/>
              <a:t>The CDS code assigned to the </a:t>
            </a:r>
            <a:r>
              <a:rPr lang="en-US" sz="2400"/>
              <a:t>school the student attends within his or her own district as an intra-district out-of-residence placement</a:t>
            </a:r>
            <a:r>
              <a:rPr lang="en" sz="2400"/>
              <a:t> </a:t>
            </a:r>
            <a:r>
              <a:rPr lang="en-US" sz="2400"/>
              <a:t>must</a:t>
            </a:r>
            <a:r>
              <a:rPr lang="en" sz="2400"/>
              <a:t> be listed in the </a:t>
            </a:r>
            <a:r>
              <a:rPr lang="en-US" sz="2400"/>
              <a:t>following fields:</a:t>
            </a:r>
          </a:p>
          <a:p>
            <a:pPr lvl="1">
              <a:spcBef>
                <a:spcPts val="0"/>
              </a:spcBef>
              <a:buFont typeface="Calibri" panose="020F0502020204030204" pitchFamily="34" charset="0"/>
              <a:buChar char="-"/>
            </a:pPr>
            <a:r>
              <a:rPr lang="en" b="1"/>
              <a:t>Attendance_District_Identifier</a:t>
            </a:r>
          </a:p>
          <a:p>
            <a:pPr lvl="1">
              <a:spcBef>
                <a:spcPts val="0"/>
              </a:spcBef>
              <a:buFont typeface="Calibri" panose="020F0502020204030204" pitchFamily="34" charset="0"/>
              <a:buChar char="-"/>
            </a:pPr>
            <a:r>
              <a:rPr lang="en" b="1"/>
              <a:t>Attendance_School_Program_Identifier</a:t>
            </a:r>
          </a:p>
        </p:txBody>
      </p:sp>
      <p:sp>
        <p:nvSpPr>
          <p:cNvPr id="7" name="Slide Number Placeholder 6">
            <a:extLst>
              <a:ext uri="{FF2B5EF4-FFF2-40B4-BE49-F238E27FC236}">
                <a16:creationId xmlns:a16="http://schemas.microsoft.com/office/drawing/2014/main" id="{023AE969-4D83-45BF-B55C-7F125729ADCD}"/>
              </a:ext>
            </a:extLst>
          </p:cNvPr>
          <p:cNvSpPr>
            <a:spLocks noGrp="1"/>
          </p:cNvSpPr>
          <p:nvPr>
            <p:ph type="sldNum" sz="quarter" idx="10"/>
          </p:nvPr>
        </p:nvSpPr>
        <p:spPr/>
        <p:txBody>
          <a:bodyPr/>
          <a:lstStyle/>
          <a:p>
            <a:fld id="{CD5C70A5-9411-4B11-A0DB-D49D3D849901}" type="slidenum">
              <a:rPr lang="en-US" smtClean="0"/>
              <a:pPr/>
              <a:t>28</a:t>
            </a:fld>
            <a:endParaRPr lang="en-US"/>
          </a:p>
        </p:txBody>
      </p:sp>
    </p:spTree>
    <p:extLst>
      <p:ext uri="{BB962C8B-B14F-4D97-AF65-F5344CB8AC3E}">
        <p14:creationId xmlns:p14="http://schemas.microsoft.com/office/powerpoint/2010/main" val="125707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Missing CDS Codes</a:t>
            </a:r>
            <a:endParaRPr lang="en-US" sz="4000">
              <a:latin typeface="+mn-lt"/>
            </a:endParaRPr>
          </a:p>
        </p:txBody>
      </p:sp>
      <p:sp>
        <p:nvSpPr>
          <p:cNvPr id="4" name="Content Placeholder 3"/>
          <p:cNvSpPr>
            <a:spLocks noGrp="1"/>
          </p:cNvSpPr>
          <p:nvPr>
            <p:ph type="body" sz="quarter" idx="11"/>
          </p:nvPr>
        </p:nvSpPr>
        <p:spPr/>
        <p:txBody>
          <a:bodyPr>
            <a:normAutofit/>
          </a:bodyPr>
          <a:lstStyle/>
          <a:p>
            <a:pPr>
              <a:spcBef>
                <a:spcPts val="0"/>
              </a:spcBef>
            </a:pPr>
            <a:r>
              <a:rPr lang="en" sz="2400"/>
              <a:t>Students who d</a:t>
            </a:r>
            <a:r>
              <a:rPr lang="en-US" sz="2400"/>
              <a:t>o</a:t>
            </a:r>
            <a:r>
              <a:rPr lang="en" sz="2400"/>
              <a:t> not have a valid CDS code submitted in either of the following fields will not be uploaded into the DLM Educator Portal </a:t>
            </a:r>
            <a:r>
              <a:rPr lang="en-US" sz="2400"/>
              <a:t>when NJDOE completes the transfer of data from the NJ SMART State Assessment Registration Submission</a:t>
            </a:r>
            <a:r>
              <a:rPr lang="en" sz="2400"/>
              <a:t>:</a:t>
            </a:r>
          </a:p>
          <a:p>
            <a:pPr lvl="1">
              <a:spcBef>
                <a:spcPts val="0"/>
              </a:spcBef>
            </a:pPr>
            <a:r>
              <a:rPr lang="en" sz="2000" b="1"/>
              <a:t>Attendance_District_Identifier</a:t>
            </a:r>
          </a:p>
          <a:p>
            <a:pPr lvl="1">
              <a:spcBef>
                <a:spcPts val="0"/>
              </a:spcBef>
            </a:pPr>
            <a:r>
              <a:rPr lang="en" sz="2000" b="1"/>
              <a:t>Attendance_School_Program_Identifier</a:t>
            </a:r>
            <a:endParaRPr lang="en" sz="2000"/>
          </a:p>
          <a:p>
            <a:pPr>
              <a:spcBef>
                <a:spcPts val="0"/>
              </a:spcBef>
            </a:pPr>
            <a:r>
              <a:rPr lang="en" sz="2400"/>
              <a:t>Any students who were not included in NJDOE’s initial upload </a:t>
            </a:r>
            <a:r>
              <a:rPr lang="en-US" sz="2400"/>
              <a:t>to the DLM Educator Portal</a:t>
            </a:r>
            <a:r>
              <a:rPr lang="en" sz="2400"/>
              <a:t> </a:t>
            </a:r>
            <a:r>
              <a:rPr lang="en-US" sz="2400"/>
              <a:t>must </a:t>
            </a:r>
            <a:r>
              <a:rPr lang="en" sz="2400"/>
              <a:t>be uploaded by the district that will test the student. </a:t>
            </a:r>
          </a:p>
        </p:txBody>
      </p:sp>
      <p:sp>
        <p:nvSpPr>
          <p:cNvPr id="7" name="Slide Number Placeholder 6">
            <a:extLst>
              <a:ext uri="{FF2B5EF4-FFF2-40B4-BE49-F238E27FC236}">
                <a16:creationId xmlns:a16="http://schemas.microsoft.com/office/drawing/2014/main" id="{8758E971-E960-4E37-A88A-1E8A84E72076}"/>
              </a:ext>
            </a:extLst>
          </p:cNvPr>
          <p:cNvSpPr>
            <a:spLocks noGrp="1"/>
          </p:cNvSpPr>
          <p:nvPr>
            <p:ph type="sldNum" sz="quarter" idx="10"/>
          </p:nvPr>
        </p:nvSpPr>
        <p:spPr/>
        <p:txBody>
          <a:bodyPr/>
          <a:lstStyle/>
          <a:p>
            <a:fld id="{CD5C70A5-9411-4B11-A0DB-D49D3D849901}" type="slidenum">
              <a:rPr lang="en-US" smtClean="0"/>
              <a:pPr/>
              <a:t>29</a:t>
            </a:fld>
            <a:endParaRPr lang="en-US"/>
          </a:p>
        </p:txBody>
      </p:sp>
    </p:spTree>
    <p:extLst>
      <p:ext uri="{BB962C8B-B14F-4D97-AF65-F5344CB8AC3E}">
        <p14:creationId xmlns:p14="http://schemas.microsoft.com/office/powerpoint/2010/main" val="3724145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List of Topics in this Presentation</a:t>
            </a:r>
          </a:p>
        </p:txBody>
      </p:sp>
      <p:sp>
        <p:nvSpPr>
          <p:cNvPr id="5" name="Slide Number Placeholder 4"/>
          <p:cNvSpPr>
            <a:spLocks noGrp="1"/>
          </p:cNvSpPr>
          <p:nvPr>
            <p:ph type="sldNum" sz="quarter" idx="10"/>
          </p:nvPr>
        </p:nvSpPr>
        <p:spPr/>
        <p:txBody>
          <a:bodyPr/>
          <a:lstStyle/>
          <a:p>
            <a:fld id="{3E2C0D1D-59B7-45BC-A3E1-FBABA70C494B}" type="slidenum">
              <a:rPr lang="en-US" smtClean="0"/>
              <a:pPr/>
              <a:t>3</a:t>
            </a:fld>
            <a:endParaRPr lang="en-US"/>
          </a:p>
        </p:txBody>
      </p:sp>
      <p:graphicFrame>
        <p:nvGraphicFramePr>
          <p:cNvPr id="8" name="Content Placeholder 7">
            <a:extLst>
              <a:ext uri="{FF2B5EF4-FFF2-40B4-BE49-F238E27FC236}">
                <a16:creationId xmlns:a16="http://schemas.microsoft.com/office/drawing/2014/main" id="{42448F1E-5EE8-4FA5-ACB8-B6D7ADDAEF97}"/>
              </a:ext>
            </a:extLst>
          </p:cNvPr>
          <p:cNvGraphicFramePr>
            <a:graphicFrameLocks noGrp="1"/>
          </p:cNvGraphicFramePr>
          <p:nvPr>
            <p:ph idx="4294967295"/>
            <p:extLst>
              <p:ext uri="{D42A27DB-BD31-4B8C-83A1-F6EECF244321}">
                <p14:modId xmlns:p14="http://schemas.microsoft.com/office/powerpoint/2010/main" val="2839722752"/>
              </p:ext>
            </p:extLst>
          </p:nvPr>
        </p:nvGraphicFramePr>
        <p:xfrm>
          <a:off x="692331" y="1784259"/>
          <a:ext cx="10515600" cy="2346960"/>
        </p:xfrm>
        <a:graphic>
          <a:graphicData uri="http://schemas.openxmlformats.org/drawingml/2006/table">
            <a:tbl>
              <a:tblPr firstRow="1" bandRow="1">
                <a:tableStyleId>{5DA37D80-6434-44D0-A028-1B22A696006F}</a:tableStyleId>
              </a:tblPr>
              <a:tblGrid>
                <a:gridCol w="6728012">
                  <a:extLst>
                    <a:ext uri="{9D8B030D-6E8A-4147-A177-3AD203B41FA5}">
                      <a16:colId xmlns:a16="http://schemas.microsoft.com/office/drawing/2014/main" val="3233824471"/>
                    </a:ext>
                  </a:extLst>
                </a:gridCol>
                <a:gridCol w="3787588">
                  <a:extLst>
                    <a:ext uri="{9D8B030D-6E8A-4147-A177-3AD203B41FA5}">
                      <a16:colId xmlns:a16="http://schemas.microsoft.com/office/drawing/2014/main" val="2092831051"/>
                    </a:ext>
                  </a:extLst>
                </a:gridCol>
              </a:tblGrid>
              <a:tr h="234688">
                <a:tc>
                  <a:txBody>
                    <a:bodyPr/>
                    <a:lstStyle/>
                    <a:p>
                      <a:r>
                        <a:rPr lang="en-US" sz="1600"/>
                        <a:t>Topic</a:t>
                      </a:r>
                    </a:p>
                  </a:txBody>
                  <a:tcPr/>
                </a:tc>
                <a:tc>
                  <a:txBody>
                    <a:bodyPr/>
                    <a:lstStyle/>
                    <a:p>
                      <a:r>
                        <a:rPr lang="en-US" sz="1600"/>
                        <a:t>Slides</a:t>
                      </a:r>
                    </a:p>
                  </a:txBody>
                  <a:tcPr/>
                </a:tc>
                <a:extLst>
                  <a:ext uri="{0D108BD9-81ED-4DB2-BD59-A6C34878D82A}">
                    <a16:rowId xmlns:a16="http://schemas.microsoft.com/office/drawing/2014/main" val="2163584180"/>
                  </a:ext>
                </a:extLst>
              </a:tr>
              <a:tr h="234688">
                <a:tc>
                  <a:txBody>
                    <a:bodyPr/>
                    <a:lstStyle/>
                    <a:p>
                      <a:r>
                        <a:rPr lang="en-US" sz="1600"/>
                        <a:t>Key Dates</a:t>
                      </a:r>
                      <a:endParaRPr lang="en-US" sz="1600" b="0"/>
                    </a:p>
                  </a:txBody>
                  <a:tcPr/>
                </a:tc>
                <a:tc>
                  <a:txBody>
                    <a:bodyPr/>
                    <a:lstStyle/>
                    <a:p>
                      <a:r>
                        <a:rPr lang="en-US" sz="1600"/>
                        <a:t>4 </a:t>
                      </a:r>
                    </a:p>
                  </a:txBody>
                  <a:tcPr/>
                </a:tc>
                <a:extLst>
                  <a:ext uri="{0D108BD9-81ED-4DB2-BD59-A6C34878D82A}">
                    <a16:rowId xmlns:a16="http://schemas.microsoft.com/office/drawing/2014/main" val="494077739"/>
                  </a:ext>
                </a:extLst>
              </a:tr>
              <a:tr h="234688">
                <a:tc>
                  <a:txBody>
                    <a:bodyPr/>
                    <a:lstStyle/>
                    <a:p>
                      <a:r>
                        <a:rPr lang="en-US" sz="1600"/>
                        <a:t>Educator Portal Account Information</a:t>
                      </a:r>
                      <a:endParaRPr lang="en-US" sz="1600" b="0"/>
                    </a:p>
                  </a:txBody>
                  <a:tcPr/>
                </a:tc>
                <a:tc>
                  <a:txBody>
                    <a:bodyPr/>
                    <a:lstStyle/>
                    <a:p>
                      <a:r>
                        <a:rPr lang="en-US" sz="1600"/>
                        <a:t>5 to 15</a:t>
                      </a:r>
                    </a:p>
                  </a:txBody>
                  <a:tcPr/>
                </a:tc>
                <a:extLst>
                  <a:ext uri="{0D108BD9-81ED-4DB2-BD59-A6C34878D82A}">
                    <a16:rowId xmlns:a16="http://schemas.microsoft.com/office/drawing/2014/main" val="3997497076"/>
                  </a:ext>
                </a:extLst>
              </a:tr>
              <a:tr h="234688">
                <a:tc>
                  <a:txBody>
                    <a:bodyPr/>
                    <a:lstStyle/>
                    <a:p>
                      <a:r>
                        <a:rPr lang="en-US" sz="1600"/>
                        <a:t>User Upload Template Information</a:t>
                      </a:r>
                      <a:endParaRPr lang="en-US" sz="1600" b="0"/>
                    </a:p>
                  </a:txBody>
                  <a:tcPr/>
                </a:tc>
                <a:tc>
                  <a:txBody>
                    <a:bodyPr/>
                    <a:lstStyle/>
                    <a:p>
                      <a:r>
                        <a:rPr lang="en-US" sz="1600"/>
                        <a:t>16 to 21</a:t>
                      </a:r>
                    </a:p>
                  </a:txBody>
                  <a:tcPr/>
                </a:tc>
                <a:extLst>
                  <a:ext uri="{0D108BD9-81ED-4DB2-BD59-A6C34878D82A}">
                    <a16:rowId xmlns:a16="http://schemas.microsoft.com/office/drawing/2014/main" val="1366840892"/>
                  </a:ext>
                </a:extLst>
              </a:tr>
              <a:tr h="2346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DLM Student Enrollment and Data Verification</a:t>
                      </a:r>
                      <a:endParaRPr lang="en-US" sz="1600" b="0"/>
                    </a:p>
                  </a:txBody>
                  <a:tcPr/>
                </a:tc>
                <a:tc>
                  <a:txBody>
                    <a:bodyPr/>
                    <a:lstStyle/>
                    <a:p>
                      <a:r>
                        <a:rPr lang="en-US" sz="1600" dirty="0"/>
                        <a:t>22 to 34</a:t>
                      </a:r>
                    </a:p>
                  </a:txBody>
                  <a:tcPr/>
                </a:tc>
                <a:extLst>
                  <a:ext uri="{0D108BD9-81ED-4DB2-BD59-A6C34878D82A}">
                    <a16:rowId xmlns:a16="http://schemas.microsoft.com/office/drawing/2014/main" val="1342410610"/>
                  </a:ext>
                </a:extLst>
              </a:tr>
              <a:tr h="2346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Student Rosters</a:t>
                      </a:r>
                      <a:endParaRPr lang="en-US" sz="1600" b="0"/>
                    </a:p>
                  </a:txBody>
                  <a:tcPr/>
                </a:tc>
                <a:tc>
                  <a:txBody>
                    <a:bodyPr/>
                    <a:lstStyle/>
                    <a:p>
                      <a:r>
                        <a:rPr lang="en-US" sz="1600" dirty="0"/>
                        <a:t>35 to 37</a:t>
                      </a:r>
                    </a:p>
                  </a:txBody>
                  <a:tcPr/>
                </a:tc>
                <a:extLst>
                  <a:ext uri="{0D108BD9-81ED-4DB2-BD59-A6C34878D82A}">
                    <a16:rowId xmlns:a16="http://schemas.microsoft.com/office/drawing/2014/main" val="653861759"/>
                  </a:ext>
                </a:extLst>
              </a:tr>
              <a:tr h="2346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Additional Information</a:t>
                      </a:r>
                      <a:endParaRPr lang="en-US" sz="1600" b="0"/>
                    </a:p>
                  </a:txBody>
                  <a:tcPr/>
                </a:tc>
                <a:tc>
                  <a:txBody>
                    <a:bodyPr/>
                    <a:lstStyle/>
                    <a:p>
                      <a:r>
                        <a:rPr lang="en-US" sz="1600" dirty="0"/>
                        <a:t>38 to 44</a:t>
                      </a:r>
                    </a:p>
                  </a:txBody>
                  <a:tcPr/>
                </a:tc>
                <a:extLst>
                  <a:ext uri="{0D108BD9-81ED-4DB2-BD59-A6C34878D82A}">
                    <a16:rowId xmlns:a16="http://schemas.microsoft.com/office/drawing/2014/main" val="1517952094"/>
                  </a:ext>
                </a:extLst>
              </a:tr>
            </a:tbl>
          </a:graphicData>
        </a:graphic>
      </p:graphicFrame>
    </p:spTree>
    <p:extLst>
      <p:ext uri="{BB962C8B-B14F-4D97-AF65-F5344CB8AC3E}">
        <p14:creationId xmlns:p14="http://schemas.microsoft.com/office/powerpoint/2010/main" val="779147963"/>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t>Hispanic Ethnicity and Comprehensive Race</a:t>
            </a:r>
            <a:endParaRPr lang="en-US" sz="3600">
              <a:latin typeface="+mn-lt"/>
            </a:endParaRPr>
          </a:p>
        </p:txBody>
      </p:sp>
      <p:sp>
        <p:nvSpPr>
          <p:cNvPr id="4" name="Content Placeholder 3"/>
          <p:cNvSpPr>
            <a:spLocks noGrp="1"/>
          </p:cNvSpPr>
          <p:nvPr>
            <p:ph type="body" sz="quarter" idx="11"/>
          </p:nvPr>
        </p:nvSpPr>
        <p:spPr/>
        <p:txBody>
          <a:bodyPr>
            <a:normAutofit/>
          </a:bodyPr>
          <a:lstStyle/>
          <a:p>
            <a:pPr>
              <a:spcBef>
                <a:spcPts val="0"/>
              </a:spcBef>
            </a:pPr>
            <a:r>
              <a:rPr lang="en-US" sz="2400"/>
              <a:t>When </a:t>
            </a:r>
            <a:r>
              <a:rPr lang="en" sz="2400"/>
              <a:t>a student enrollment record contain</a:t>
            </a:r>
            <a:r>
              <a:rPr lang="en-US" sz="2400"/>
              <a:t>s</a:t>
            </a:r>
            <a:r>
              <a:rPr lang="en" sz="2400"/>
              <a:t> a value of </a:t>
            </a:r>
            <a:r>
              <a:rPr lang="en" sz="2400" b="1"/>
              <a:t>Yes</a:t>
            </a:r>
            <a:r>
              <a:rPr lang="en" sz="2400"/>
              <a:t> in the </a:t>
            </a:r>
            <a:r>
              <a:rPr lang="en" sz="2400" b="1"/>
              <a:t>Hispanic_Ethnicity</a:t>
            </a:r>
            <a:r>
              <a:rPr lang="en" sz="2400"/>
              <a:t> field, </a:t>
            </a:r>
            <a:r>
              <a:rPr lang="en-US" sz="2400"/>
              <a:t>a value must be entered for </a:t>
            </a:r>
            <a:r>
              <a:rPr lang="en" sz="2400" b="1"/>
              <a:t>Comprehensive_Race</a:t>
            </a:r>
            <a:r>
              <a:rPr lang="en-US" sz="2400"/>
              <a:t>. </a:t>
            </a:r>
          </a:p>
          <a:p>
            <a:pPr>
              <a:spcBef>
                <a:spcPts val="0"/>
              </a:spcBef>
            </a:pPr>
            <a:r>
              <a:rPr lang="en-US" sz="2400"/>
              <a:t>Please note:</a:t>
            </a:r>
          </a:p>
          <a:p>
            <a:pPr lvl="1">
              <a:spcBef>
                <a:spcPts val="0"/>
              </a:spcBef>
            </a:pPr>
            <a:r>
              <a:rPr lang="en-US" sz="2000"/>
              <a:t>Records that do not contain a comprehensive race value are defaulted to 1 (White) when uploaded to Educator Portal. </a:t>
            </a:r>
            <a:endParaRPr lang="en" sz="2000"/>
          </a:p>
          <a:p>
            <a:pPr lvl="1">
              <a:spcBef>
                <a:spcPts val="0"/>
              </a:spcBef>
            </a:pPr>
            <a:r>
              <a:rPr lang="en" sz="2000"/>
              <a:t>Districts must verify the values submitted in these two fields and make corrections as necessary </a:t>
            </a:r>
            <a:r>
              <a:rPr lang="en-US" sz="2000"/>
              <a:t>in order to ensure the accuracy of this data.</a:t>
            </a:r>
            <a:endParaRPr lang="en" sz="2000"/>
          </a:p>
        </p:txBody>
      </p:sp>
      <p:sp>
        <p:nvSpPr>
          <p:cNvPr id="7" name="Slide Number Placeholder 6">
            <a:extLst>
              <a:ext uri="{FF2B5EF4-FFF2-40B4-BE49-F238E27FC236}">
                <a16:creationId xmlns:a16="http://schemas.microsoft.com/office/drawing/2014/main" id="{021F604A-70B5-4C93-8743-865B2AC1FD4D}"/>
              </a:ext>
            </a:extLst>
          </p:cNvPr>
          <p:cNvSpPr>
            <a:spLocks noGrp="1"/>
          </p:cNvSpPr>
          <p:nvPr>
            <p:ph type="sldNum" sz="quarter" idx="10"/>
          </p:nvPr>
        </p:nvSpPr>
        <p:spPr/>
        <p:txBody>
          <a:bodyPr/>
          <a:lstStyle/>
          <a:p>
            <a:fld id="{CD5C70A5-9411-4B11-A0DB-D49D3D849901}" type="slidenum">
              <a:rPr lang="en-US" smtClean="0"/>
              <a:pPr/>
              <a:t>30</a:t>
            </a:fld>
            <a:endParaRPr lang="en-US"/>
          </a:p>
        </p:txBody>
      </p:sp>
    </p:spTree>
    <p:extLst>
      <p:ext uri="{BB962C8B-B14F-4D97-AF65-F5344CB8AC3E}">
        <p14:creationId xmlns:p14="http://schemas.microsoft.com/office/powerpoint/2010/main" val="40042641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1188" y="235678"/>
            <a:ext cx="10096959" cy="747579"/>
          </a:xfrm>
        </p:spPr>
        <p:txBody>
          <a:bodyPr/>
          <a:lstStyle/>
          <a:p>
            <a:r>
              <a:rPr lang="en-US" sz="3600"/>
              <a:t>Managing</a:t>
            </a:r>
            <a:r>
              <a:rPr lang="en" sz="3600"/>
              <a:t> Student </a:t>
            </a:r>
            <a:r>
              <a:rPr lang="en-US" sz="3600"/>
              <a:t>Enrollments</a:t>
            </a:r>
            <a:r>
              <a:rPr lang="en" sz="3600"/>
              <a:t> After NJDOE Upload</a:t>
            </a:r>
            <a:r>
              <a:rPr lang="en-US" sz="3600"/>
              <a:t>s Data from NJ SMART</a:t>
            </a:r>
          </a:p>
        </p:txBody>
      </p:sp>
      <p:sp>
        <p:nvSpPr>
          <p:cNvPr id="4" name="Content Placeholder 3"/>
          <p:cNvSpPr>
            <a:spLocks noGrp="1"/>
          </p:cNvSpPr>
          <p:nvPr>
            <p:ph type="body" sz="quarter" idx="11"/>
          </p:nvPr>
        </p:nvSpPr>
        <p:spPr/>
        <p:txBody>
          <a:bodyPr>
            <a:normAutofit fontScale="70000" lnSpcReduction="20000"/>
          </a:bodyPr>
          <a:lstStyle/>
          <a:p>
            <a:r>
              <a:rPr lang="en-US"/>
              <a:t>Student enrollment data must be </a:t>
            </a:r>
            <a:r>
              <a:rPr lang="en"/>
              <a:t>upload</a:t>
            </a:r>
            <a:r>
              <a:rPr lang="en-US"/>
              <a:t>ed</a:t>
            </a:r>
            <a:r>
              <a:rPr lang="en"/>
              <a:t> directly into the DLM Educator Portal during the data verification and revision window, which runs from </a:t>
            </a:r>
            <a:r>
              <a:rPr lang="en" b="1"/>
              <a:t>January 16 through February 12, 2024, </a:t>
            </a:r>
            <a:r>
              <a:rPr lang="en-US"/>
              <a:t>by districts/school that</a:t>
            </a:r>
            <a:r>
              <a:rPr lang="en"/>
              <a:t>: </a:t>
            </a:r>
          </a:p>
          <a:p>
            <a:pPr lvl="1"/>
            <a:r>
              <a:rPr lang="en"/>
              <a:t>Did not meet the deadline to participate in the NJ SMART State Assessment Registration Submission.</a:t>
            </a:r>
          </a:p>
          <a:p>
            <a:pPr lvl="1"/>
            <a:r>
              <a:rPr lang="en-US"/>
              <a:t>Are </a:t>
            </a:r>
            <a:r>
              <a:rPr lang="en"/>
              <a:t>updating a large quantity of student enrollments after participating in the NJ SMART </a:t>
            </a:r>
            <a:r>
              <a:rPr lang="en-US"/>
              <a:t>State Assessment Registration</a:t>
            </a:r>
            <a:r>
              <a:rPr lang="en"/>
              <a:t> submission.</a:t>
            </a:r>
          </a:p>
          <a:p>
            <a:pPr lvl="1"/>
            <a:r>
              <a:rPr lang="en-US"/>
              <a:t>Have identified that specific student records were not enrolled in Educator Portal or need to be updated.</a:t>
            </a:r>
            <a:endParaRPr lang="en"/>
          </a:p>
          <a:p>
            <a:pPr lvl="1"/>
            <a:r>
              <a:rPr lang="en-US"/>
              <a:t>In addition to providing step-by-step instructions, the </a:t>
            </a:r>
            <a:r>
              <a:rPr lang="en">
                <a:hlinkClick r:id="rId3"/>
              </a:rPr>
              <a:t>DLM Data Management Manual</a:t>
            </a:r>
            <a:r>
              <a:rPr lang="en"/>
              <a:t> outlines the format and definition of each </a:t>
            </a:r>
            <a:r>
              <a:rPr lang="en-US"/>
              <a:t>required </a:t>
            </a:r>
            <a:r>
              <a:rPr lang="en"/>
              <a:t>field </a:t>
            </a:r>
            <a:r>
              <a:rPr lang="en-US"/>
              <a:t>starting on page 66</a:t>
            </a:r>
            <a:r>
              <a:rPr lang="en"/>
              <a:t>.</a:t>
            </a:r>
          </a:p>
        </p:txBody>
      </p:sp>
      <p:sp>
        <p:nvSpPr>
          <p:cNvPr id="7" name="Slide Number Placeholder 6">
            <a:extLst>
              <a:ext uri="{FF2B5EF4-FFF2-40B4-BE49-F238E27FC236}">
                <a16:creationId xmlns:a16="http://schemas.microsoft.com/office/drawing/2014/main" id="{2F72DE5F-D712-42F7-A821-F3B7C8311BB8}"/>
              </a:ext>
            </a:extLst>
          </p:cNvPr>
          <p:cNvSpPr>
            <a:spLocks noGrp="1"/>
          </p:cNvSpPr>
          <p:nvPr>
            <p:ph type="sldNum" sz="quarter" idx="10"/>
          </p:nvPr>
        </p:nvSpPr>
        <p:spPr/>
        <p:txBody>
          <a:bodyPr/>
          <a:lstStyle/>
          <a:p>
            <a:fld id="{CD5C70A5-9411-4B11-A0DB-D49D3D849901}" type="slidenum">
              <a:rPr lang="en-US" smtClean="0"/>
              <a:pPr/>
              <a:t>31</a:t>
            </a:fld>
            <a:endParaRPr lang="en-US"/>
          </a:p>
        </p:txBody>
      </p:sp>
    </p:spTree>
    <p:extLst>
      <p:ext uri="{BB962C8B-B14F-4D97-AF65-F5344CB8AC3E}">
        <p14:creationId xmlns:p14="http://schemas.microsoft.com/office/powerpoint/2010/main" val="22599160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Identifying Dual Enrollments</a:t>
            </a:r>
          </a:p>
        </p:txBody>
      </p:sp>
      <p:sp>
        <p:nvSpPr>
          <p:cNvPr id="4" name="Content Placeholder 3"/>
          <p:cNvSpPr>
            <a:spLocks noGrp="1"/>
          </p:cNvSpPr>
          <p:nvPr>
            <p:ph type="body" sz="quarter" idx="11"/>
          </p:nvPr>
        </p:nvSpPr>
        <p:spPr/>
        <p:txBody>
          <a:bodyPr>
            <a:normAutofit fontScale="47500" lnSpcReduction="20000"/>
          </a:bodyPr>
          <a:lstStyle/>
          <a:p>
            <a:r>
              <a:rPr lang="en-US"/>
              <a:t>New Jersey does not permit dual student enrollments in Educator Portal. If dual enrollments exist for some students after NJDOE completes the upload of data obtained from the NJ SMART State Assessment Registration Submission (SARS), the situation must be corrected.</a:t>
            </a:r>
          </a:p>
          <a:p>
            <a:r>
              <a:rPr lang="en-US"/>
              <a:t>Dual enrollments occur when an enrollment record is submitted to the NJ SMART SARS by a “sending” school district and also manually entered into the DLM Educator Portal by a “receiving” school district.</a:t>
            </a:r>
          </a:p>
          <a:p>
            <a:r>
              <a:rPr lang="en-US"/>
              <a:t>Such dual enrollments must be identified during the data verification and revision process by looking for student records with more than one value separated by a comma displayed in the following fields:</a:t>
            </a:r>
          </a:p>
          <a:p>
            <a:pPr lvl="1"/>
            <a:r>
              <a:rPr lang="en-US"/>
              <a:t>Current School Year (E.g. 2022,2022)</a:t>
            </a:r>
          </a:p>
          <a:p>
            <a:pPr lvl="1"/>
            <a:r>
              <a:rPr lang="en-US"/>
              <a:t>District ID (E.g. 224444,442222)</a:t>
            </a:r>
          </a:p>
          <a:p>
            <a:pPr lvl="1"/>
            <a:r>
              <a:rPr lang="en-US"/>
              <a:t>School ID (E.g. 224444060,442222060)</a:t>
            </a:r>
          </a:p>
          <a:p>
            <a:pPr lvl="1"/>
            <a:r>
              <a:rPr lang="en-US"/>
              <a:t>Grade (E.g. Grade 3,Grade 3)</a:t>
            </a:r>
          </a:p>
        </p:txBody>
      </p:sp>
      <p:sp>
        <p:nvSpPr>
          <p:cNvPr id="7" name="Slide Number Placeholder 6">
            <a:extLst>
              <a:ext uri="{FF2B5EF4-FFF2-40B4-BE49-F238E27FC236}">
                <a16:creationId xmlns:a16="http://schemas.microsoft.com/office/drawing/2014/main" id="{FC61F50B-7F15-4774-9958-9CD65AFFE38E}"/>
              </a:ext>
            </a:extLst>
          </p:cNvPr>
          <p:cNvSpPr>
            <a:spLocks noGrp="1"/>
          </p:cNvSpPr>
          <p:nvPr>
            <p:ph type="sldNum" sz="quarter" idx="10"/>
          </p:nvPr>
        </p:nvSpPr>
        <p:spPr/>
        <p:txBody>
          <a:bodyPr/>
          <a:lstStyle/>
          <a:p>
            <a:fld id="{CD5C70A5-9411-4B11-A0DB-D49D3D849901}" type="slidenum">
              <a:rPr lang="en-US" smtClean="0"/>
              <a:pPr/>
              <a:t>32</a:t>
            </a:fld>
            <a:endParaRPr lang="en-US"/>
          </a:p>
        </p:txBody>
      </p:sp>
    </p:spTree>
    <p:extLst>
      <p:ext uri="{BB962C8B-B14F-4D97-AF65-F5344CB8AC3E}">
        <p14:creationId xmlns:p14="http://schemas.microsoft.com/office/powerpoint/2010/main" val="26077347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960" y="235678"/>
            <a:ext cx="10096959" cy="747579"/>
          </a:xfrm>
        </p:spPr>
        <p:txBody>
          <a:bodyPr/>
          <a:lstStyle/>
          <a:p>
            <a:r>
              <a:rPr lang="en-US" sz="3600"/>
              <a:t>Removing Students from Educator Portal/Correcting Dual Enrollments</a:t>
            </a:r>
          </a:p>
        </p:txBody>
      </p:sp>
      <p:sp>
        <p:nvSpPr>
          <p:cNvPr id="4" name="Content Placeholder 3"/>
          <p:cNvSpPr>
            <a:spLocks noGrp="1"/>
          </p:cNvSpPr>
          <p:nvPr>
            <p:ph type="body" sz="quarter" idx="11"/>
          </p:nvPr>
        </p:nvSpPr>
        <p:spPr/>
        <p:txBody>
          <a:bodyPr>
            <a:normAutofit fontScale="70000" lnSpcReduction="20000"/>
          </a:bodyPr>
          <a:lstStyle/>
          <a:p>
            <a:r>
              <a:rPr lang="en-US"/>
              <a:t>In the event that a student was claimed in error, submitted as a dual enrollment, or otherwise needs to be removed from the DLM Educator Portal, directions for completing the process to exit the student from the system can be found starting on page 101 of the </a:t>
            </a:r>
            <a:r>
              <a:rPr lang="en">
                <a:hlinkClick r:id="rId3"/>
              </a:rPr>
              <a:t>DLM Data Management Manual</a:t>
            </a:r>
            <a:r>
              <a:rPr lang="en-US"/>
              <a:t>. </a:t>
            </a:r>
          </a:p>
          <a:p>
            <a:r>
              <a:rPr lang="en-US"/>
              <a:t>When completing the exit process, a New Jersey approved exit code must be entered in order remove the student record from Educator Portal.</a:t>
            </a:r>
          </a:p>
          <a:p>
            <a:r>
              <a:rPr lang="en-US"/>
              <a:t>Dual enrollments must be corrected by the district that will not be testing the student by completing the exit process using exit code 18 (student data claimed in error/never attended).</a:t>
            </a:r>
          </a:p>
        </p:txBody>
      </p:sp>
      <p:sp>
        <p:nvSpPr>
          <p:cNvPr id="6" name="Slide Number Placeholder 5">
            <a:extLst>
              <a:ext uri="{FF2B5EF4-FFF2-40B4-BE49-F238E27FC236}">
                <a16:creationId xmlns:a16="http://schemas.microsoft.com/office/drawing/2014/main" id="{C1481FC6-DC70-4718-88D4-FAC6F442FFE5}"/>
              </a:ext>
            </a:extLst>
          </p:cNvPr>
          <p:cNvSpPr>
            <a:spLocks noGrp="1"/>
          </p:cNvSpPr>
          <p:nvPr>
            <p:ph type="sldNum" sz="quarter" idx="10"/>
          </p:nvPr>
        </p:nvSpPr>
        <p:spPr/>
        <p:txBody>
          <a:bodyPr/>
          <a:lstStyle/>
          <a:p>
            <a:fld id="{CD5C70A5-9411-4B11-A0DB-D49D3D849901}" type="slidenum">
              <a:rPr lang="en-US" smtClean="0"/>
              <a:pPr/>
              <a:t>33</a:t>
            </a:fld>
            <a:endParaRPr lang="en-US"/>
          </a:p>
        </p:txBody>
      </p:sp>
    </p:spTree>
    <p:extLst>
      <p:ext uri="{BB962C8B-B14F-4D97-AF65-F5344CB8AC3E}">
        <p14:creationId xmlns:p14="http://schemas.microsoft.com/office/powerpoint/2010/main" val="11385148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t>Exit vs. Special Circumstance Codes</a:t>
            </a:r>
            <a:endParaRPr lang="en-US" sz="4000">
              <a:latin typeface="+mn-lt"/>
            </a:endParaRPr>
          </a:p>
        </p:txBody>
      </p:sp>
      <p:sp>
        <p:nvSpPr>
          <p:cNvPr id="4" name="Content Placeholder 3"/>
          <p:cNvSpPr>
            <a:spLocks noGrp="1"/>
          </p:cNvSpPr>
          <p:nvPr>
            <p:ph type="body" sz="quarter" idx="11"/>
          </p:nvPr>
        </p:nvSpPr>
        <p:spPr/>
        <p:txBody>
          <a:bodyPr>
            <a:normAutofit lnSpcReduction="10000"/>
          </a:bodyPr>
          <a:lstStyle/>
          <a:p>
            <a:pPr>
              <a:spcBef>
                <a:spcPts val="0"/>
              </a:spcBef>
            </a:pPr>
            <a:r>
              <a:rPr lang="en-US" sz="2000" b="1"/>
              <a:t>Exit codes </a:t>
            </a:r>
            <a:r>
              <a:rPr lang="en-US" sz="2000"/>
              <a:t>are used when a student is no longer required to be accounted for in the DLM Educator Portal. </a:t>
            </a:r>
            <a:endParaRPr lang="en-US" sz="2000" b="1"/>
          </a:p>
          <a:p>
            <a:pPr lvl="1">
              <a:spcBef>
                <a:spcPts val="0"/>
              </a:spcBef>
            </a:pPr>
            <a:r>
              <a:rPr lang="en-US" sz="1600" b="1" i="1"/>
              <a:t>Example: </a:t>
            </a:r>
            <a:r>
              <a:rPr lang="en-US" sz="1600" b="1"/>
              <a:t>A student that does not meet the eligibility criteria for the alternate assessment is enrolled into the Educator Portal. </a:t>
            </a:r>
            <a:r>
              <a:rPr lang="en-US" sz="1600"/>
              <a:t>In this situation, the student enrollment record should be removed from the Educator Portal using an exit code.</a:t>
            </a:r>
            <a:endParaRPr lang="en-US" sz="2000" u="sng"/>
          </a:p>
          <a:p>
            <a:pPr>
              <a:spcBef>
                <a:spcPts val="0"/>
              </a:spcBef>
            </a:pPr>
            <a:r>
              <a:rPr lang="en-US" sz="2000" b="1"/>
              <a:t>Special Circumstance Codes </a:t>
            </a:r>
            <a:r>
              <a:rPr lang="en-US" sz="2000"/>
              <a:t>are used when a student who is required to participate in and be accounted for in the DLM Educator Portal can not participate in the assessment. This also includes testing refusals. </a:t>
            </a:r>
            <a:endParaRPr lang="en-US" sz="2000" b="1"/>
          </a:p>
          <a:p>
            <a:pPr lvl="1">
              <a:spcBef>
                <a:spcPts val="0"/>
              </a:spcBef>
            </a:pPr>
            <a:r>
              <a:rPr lang="en-US" sz="1600" b="1" i="1"/>
              <a:t>Example: </a:t>
            </a:r>
            <a:r>
              <a:rPr lang="en-US" sz="1600" b="1"/>
              <a:t>A student is enrolled in the Educator Portal but is on medical leave all year and does not receive instruction. </a:t>
            </a:r>
            <a:r>
              <a:rPr lang="en-US" sz="1600"/>
              <a:t>In this situation, the student enrollment and roster records must remain in the Educator Portal and a Special Circumstance Code would be assigned to the assessment record. </a:t>
            </a:r>
            <a:endParaRPr lang="en-US" sz="2000"/>
          </a:p>
          <a:p>
            <a:pPr marL="0" indent="0">
              <a:spcBef>
                <a:spcPts val="0"/>
              </a:spcBef>
              <a:buNone/>
            </a:pPr>
            <a:r>
              <a:rPr lang="en-US" sz="2000" b="1"/>
              <a:t>Note:</a:t>
            </a:r>
            <a:r>
              <a:rPr lang="en-US" sz="2000"/>
              <a:t> Guidance regarding the use of Exit and Special Circumstance Codes are provided in a separate training module; please review the “Managing Student Moves...” Training Module for guidance. </a:t>
            </a:r>
            <a:endParaRPr lang="en-US" sz="1800"/>
          </a:p>
        </p:txBody>
      </p:sp>
      <p:sp>
        <p:nvSpPr>
          <p:cNvPr id="7" name="Slide Number Placeholder 6">
            <a:extLst>
              <a:ext uri="{FF2B5EF4-FFF2-40B4-BE49-F238E27FC236}">
                <a16:creationId xmlns:a16="http://schemas.microsoft.com/office/drawing/2014/main" id="{671F078A-4893-455A-A013-09A01E53EBB0}"/>
              </a:ext>
            </a:extLst>
          </p:cNvPr>
          <p:cNvSpPr>
            <a:spLocks noGrp="1"/>
          </p:cNvSpPr>
          <p:nvPr>
            <p:ph type="sldNum" sz="quarter" idx="10"/>
          </p:nvPr>
        </p:nvSpPr>
        <p:spPr/>
        <p:txBody>
          <a:bodyPr/>
          <a:lstStyle/>
          <a:p>
            <a:fld id="{CD5C70A5-9411-4B11-A0DB-D49D3D849901}" type="slidenum">
              <a:rPr lang="en-US" smtClean="0"/>
              <a:pPr/>
              <a:t>34</a:t>
            </a:fld>
            <a:endParaRPr lang="en-US"/>
          </a:p>
        </p:txBody>
      </p:sp>
    </p:spTree>
    <p:extLst>
      <p:ext uri="{BB962C8B-B14F-4D97-AF65-F5344CB8AC3E}">
        <p14:creationId xmlns:p14="http://schemas.microsoft.com/office/powerpoint/2010/main" val="13573129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2241190-3BC1-4064-B93A-6F2F06797CF3}"/>
              </a:ext>
            </a:extLst>
          </p:cNvPr>
          <p:cNvSpPr>
            <a:spLocks noGrp="1"/>
          </p:cNvSpPr>
          <p:nvPr>
            <p:ph type="title"/>
          </p:nvPr>
        </p:nvSpPr>
        <p:spPr/>
        <p:txBody>
          <a:bodyPr/>
          <a:lstStyle/>
          <a:p>
            <a:r>
              <a:rPr lang="en-US"/>
              <a:t>Student Rosters</a:t>
            </a:r>
          </a:p>
        </p:txBody>
      </p:sp>
      <p:sp>
        <p:nvSpPr>
          <p:cNvPr id="5" name="Slide Number Placeholder 4">
            <a:extLst>
              <a:ext uri="{FF2B5EF4-FFF2-40B4-BE49-F238E27FC236}">
                <a16:creationId xmlns:a16="http://schemas.microsoft.com/office/drawing/2014/main" id="{0C63E66E-92CA-4A05-9704-FD11240F4484}"/>
              </a:ext>
            </a:extLst>
          </p:cNvPr>
          <p:cNvSpPr>
            <a:spLocks noGrp="1"/>
          </p:cNvSpPr>
          <p:nvPr>
            <p:ph type="sldNum" sz="quarter" idx="12"/>
          </p:nvPr>
        </p:nvSpPr>
        <p:spPr/>
        <p:txBody>
          <a:bodyPr/>
          <a:lstStyle/>
          <a:p>
            <a:fld id="{CD5C70A5-9411-4B11-A0DB-D49D3D849901}" type="slidenum">
              <a:rPr lang="en-US" smtClean="0"/>
              <a:pPr/>
              <a:t>35</a:t>
            </a:fld>
            <a:endParaRPr lang="en-US"/>
          </a:p>
        </p:txBody>
      </p:sp>
    </p:spTree>
    <p:extLst>
      <p:ext uri="{BB962C8B-B14F-4D97-AF65-F5344CB8AC3E}">
        <p14:creationId xmlns:p14="http://schemas.microsoft.com/office/powerpoint/2010/main" val="26502054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Producing </a:t>
            </a:r>
            <a:r>
              <a:rPr lang="en"/>
              <a:t>Student Rosters</a:t>
            </a:r>
            <a:endParaRPr lang="en-US"/>
          </a:p>
        </p:txBody>
      </p:sp>
      <p:sp>
        <p:nvSpPr>
          <p:cNvPr id="4" name="Content Placeholder 3"/>
          <p:cNvSpPr>
            <a:spLocks noGrp="1"/>
          </p:cNvSpPr>
          <p:nvPr>
            <p:ph type="body" sz="quarter" idx="11"/>
          </p:nvPr>
        </p:nvSpPr>
        <p:spPr/>
        <p:txBody>
          <a:bodyPr>
            <a:normAutofit fontScale="92500" lnSpcReduction="10000"/>
          </a:bodyPr>
          <a:lstStyle/>
          <a:p>
            <a:r>
              <a:rPr lang="en" sz="3200"/>
              <a:t>Content </a:t>
            </a:r>
            <a:r>
              <a:rPr lang="en-US" sz="3200"/>
              <a:t>area specific </a:t>
            </a:r>
            <a:r>
              <a:rPr lang="en" sz="3200"/>
              <a:t>rosters </a:t>
            </a:r>
            <a:r>
              <a:rPr lang="en-US" sz="3200"/>
              <a:t>for students participating in the DLM ELA, Math, and Science assessments </a:t>
            </a:r>
            <a:r>
              <a:rPr lang="en" sz="3200"/>
              <a:t>must be completed by </a:t>
            </a:r>
            <a:r>
              <a:rPr lang="en-US" sz="3200" b="1"/>
              <a:t>February 12, 2024</a:t>
            </a:r>
            <a:r>
              <a:rPr lang="en-US" sz="3200"/>
              <a:t>.</a:t>
            </a:r>
            <a:endParaRPr lang="en" sz="3200"/>
          </a:p>
          <a:p>
            <a:r>
              <a:rPr lang="en-US" sz="3200"/>
              <a:t>Teacher-specific </a:t>
            </a:r>
            <a:r>
              <a:rPr lang="en" sz="3200"/>
              <a:t>rosters can be created manually via the DLM Educator Portal web interface or by uploading a completed </a:t>
            </a:r>
            <a:r>
              <a:rPr lang="en-US" sz="3200"/>
              <a:t>R</a:t>
            </a:r>
            <a:r>
              <a:rPr lang="en" sz="3200"/>
              <a:t>oster Upload Template file. </a:t>
            </a:r>
          </a:p>
          <a:p>
            <a:r>
              <a:rPr lang="en" sz="3200"/>
              <a:t>Page 129 of the </a:t>
            </a:r>
            <a:r>
              <a:rPr lang="en" sz="3200">
                <a:hlinkClick r:id="rId3"/>
              </a:rPr>
              <a:t>DLM Data Management Manual</a:t>
            </a:r>
            <a:r>
              <a:rPr lang="en" sz="3200"/>
              <a:t> </a:t>
            </a:r>
            <a:r>
              <a:rPr lang="en-US" sz="3200"/>
              <a:t>begins the </a:t>
            </a:r>
            <a:r>
              <a:rPr lang="en" sz="3200"/>
              <a:t>step-by-step instructions for both methods. Roster file field definitions are also provided for reference.</a:t>
            </a:r>
          </a:p>
        </p:txBody>
      </p:sp>
      <p:sp>
        <p:nvSpPr>
          <p:cNvPr id="7" name="Slide Number Placeholder 6">
            <a:extLst>
              <a:ext uri="{FF2B5EF4-FFF2-40B4-BE49-F238E27FC236}">
                <a16:creationId xmlns:a16="http://schemas.microsoft.com/office/drawing/2014/main" id="{DFE5810D-8386-4393-B320-116932B40973}"/>
              </a:ext>
            </a:extLst>
          </p:cNvPr>
          <p:cNvSpPr>
            <a:spLocks noGrp="1"/>
          </p:cNvSpPr>
          <p:nvPr>
            <p:ph type="sldNum" sz="quarter" idx="10"/>
          </p:nvPr>
        </p:nvSpPr>
        <p:spPr/>
        <p:txBody>
          <a:bodyPr/>
          <a:lstStyle/>
          <a:p>
            <a:fld id="{CD5C70A5-9411-4B11-A0DB-D49D3D849901}" type="slidenum">
              <a:rPr lang="en-US" smtClean="0"/>
              <a:pPr/>
              <a:t>36</a:t>
            </a:fld>
            <a:endParaRPr lang="en-US"/>
          </a:p>
        </p:txBody>
      </p:sp>
    </p:spTree>
    <p:extLst>
      <p:ext uri="{BB962C8B-B14F-4D97-AF65-F5344CB8AC3E}">
        <p14:creationId xmlns:p14="http://schemas.microsoft.com/office/powerpoint/2010/main" val="17577458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t>Special Note Regarding Science </a:t>
            </a:r>
            <a:r>
              <a:rPr lang="en" sz="4000"/>
              <a:t>Rosters</a:t>
            </a:r>
            <a:endParaRPr lang="en-US" sz="4000">
              <a:latin typeface="+mn-lt"/>
            </a:endParaRPr>
          </a:p>
        </p:txBody>
      </p:sp>
      <p:sp>
        <p:nvSpPr>
          <p:cNvPr id="4" name="Content Placeholder 3"/>
          <p:cNvSpPr>
            <a:spLocks noGrp="1"/>
          </p:cNvSpPr>
          <p:nvPr>
            <p:ph type="body" sz="quarter" idx="11"/>
          </p:nvPr>
        </p:nvSpPr>
        <p:spPr/>
        <p:txBody>
          <a:bodyPr vert="horz" lIns="91440" tIns="45720" rIns="91440" bIns="45720" rtlCol="0" anchor="t">
            <a:normAutofit fontScale="62500" lnSpcReduction="20000"/>
          </a:bodyPr>
          <a:lstStyle/>
          <a:p>
            <a:r>
              <a:rPr lang="en-US"/>
              <a:t>The 2023 NJ SMART State Assessment Registration Submission (SARS) collects information regarding students participating in the DLM ELA and mathematics assessments. There is no test code for science in this data collection.</a:t>
            </a:r>
          </a:p>
          <a:p>
            <a:r>
              <a:rPr lang="en-US"/>
              <a:t>Student records that were uploaded to the NJ SMART SARS and indicated as participating in the DLM assessments will be enrolled into the DLM Educator Portal when NJDOE will complete the initial upload of students by </a:t>
            </a:r>
            <a:r>
              <a:rPr lang="en-US" b="1"/>
              <a:t>January 15, 2024.</a:t>
            </a:r>
            <a:endParaRPr lang="en-US"/>
          </a:p>
          <a:p>
            <a:r>
              <a:rPr lang="en-US"/>
              <a:t>Of those students, any that are eligible to participate in the DLM science assessment must be added to a science roster when rosters are created for ELA and mathematics assessments.</a:t>
            </a:r>
          </a:p>
          <a:p>
            <a:r>
              <a:rPr lang="en-US"/>
              <a:t>Any student that does not appear in the system when attempting to create a roster must be enrolled directly into Educator Portal. This process is only to be completed by the district/school that will be </a:t>
            </a:r>
            <a:r>
              <a:rPr lang="en-US" b="1"/>
              <a:t>testing</a:t>
            </a:r>
            <a:r>
              <a:rPr lang="en-US"/>
              <a:t> the student.</a:t>
            </a:r>
            <a:endParaRPr lang="en"/>
          </a:p>
        </p:txBody>
      </p:sp>
      <p:sp>
        <p:nvSpPr>
          <p:cNvPr id="7" name="Slide Number Placeholder 6">
            <a:extLst>
              <a:ext uri="{FF2B5EF4-FFF2-40B4-BE49-F238E27FC236}">
                <a16:creationId xmlns:a16="http://schemas.microsoft.com/office/drawing/2014/main" id="{B2E0AEA3-725C-4313-A3E6-36BFA5F425DC}"/>
              </a:ext>
            </a:extLst>
          </p:cNvPr>
          <p:cNvSpPr>
            <a:spLocks noGrp="1"/>
          </p:cNvSpPr>
          <p:nvPr>
            <p:ph type="sldNum" sz="quarter" idx="10"/>
          </p:nvPr>
        </p:nvSpPr>
        <p:spPr/>
        <p:txBody>
          <a:bodyPr/>
          <a:lstStyle/>
          <a:p>
            <a:fld id="{CD5C70A5-9411-4B11-A0DB-D49D3D849901}" type="slidenum">
              <a:rPr lang="en-US" smtClean="0"/>
              <a:pPr/>
              <a:t>37</a:t>
            </a:fld>
            <a:endParaRPr lang="en-US"/>
          </a:p>
        </p:txBody>
      </p:sp>
    </p:spTree>
    <p:extLst>
      <p:ext uri="{BB962C8B-B14F-4D97-AF65-F5344CB8AC3E}">
        <p14:creationId xmlns:p14="http://schemas.microsoft.com/office/powerpoint/2010/main" val="38235461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2241190-3BC1-4064-B93A-6F2F06797CF3}"/>
              </a:ext>
            </a:extLst>
          </p:cNvPr>
          <p:cNvSpPr>
            <a:spLocks noGrp="1"/>
          </p:cNvSpPr>
          <p:nvPr>
            <p:ph type="title"/>
          </p:nvPr>
        </p:nvSpPr>
        <p:spPr/>
        <p:txBody>
          <a:bodyPr/>
          <a:lstStyle/>
          <a:p>
            <a:r>
              <a:rPr lang="en-US"/>
              <a:t>Additional Information</a:t>
            </a:r>
          </a:p>
        </p:txBody>
      </p:sp>
      <p:sp>
        <p:nvSpPr>
          <p:cNvPr id="5" name="Slide Number Placeholder 4">
            <a:extLst>
              <a:ext uri="{FF2B5EF4-FFF2-40B4-BE49-F238E27FC236}">
                <a16:creationId xmlns:a16="http://schemas.microsoft.com/office/drawing/2014/main" id="{0C63E66E-92CA-4A05-9704-FD11240F4484}"/>
              </a:ext>
            </a:extLst>
          </p:cNvPr>
          <p:cNvSpPr>
            <a:spLocks noGrp="1"/>
          </p:cNvSpPr>
          <p:nvPr>
            <p:ph type="sldNum" sz="quarter" idx="12"/>
          </p:nvPr>
        </p:nvSpPr>
        <p:spPr/>
        <p:txBody>
          <a:bodyPr/>
          <a:lstStyle/>
          <a:p>
            <a:fld id="{CD5C70A5-9411-4B11-A0DB-D49D3D849901}" type="slidenum">
              <a:rPr lang="en-US" smtClean="0"/>
              <a:pPr/>
              <a:t>38</a:t>
            </a:fld>
            <a:endParaRPr lang="en-US"/>
          </a:p>
        </p:txBody>
      </p:sp>
    </p:spTree>
    <p:extLst>
      <p:ext uri="{BB962C8B-B14F-4D97-AF65-F5344CB8AC3E}">
        <p14:creationId xmlns:p14="http://schemas.microsoft.com/office/powerpoint/2010/main" val="33887130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960" y="199509"/>
            <a:ext cx="10096959" cy="747579"/>
          </a:xfrm>
        </p:spPr>
        <p:txBody>
          <a:bodyPr/>
          <a:lstStyle/>
          <a:p>
            <a:r>
              <a:rPr lang="en-US" sz="3200"/>
              <a:t>Personal Needs and Preferences Profiles and </a:t>
            </a:r>
            <a:br>
              <a:rPr lang="en-US" sz="3200"/>
            </a:br>
            <a:r>
              <a:rPr lang="en" sz="3200"/>
              <a:t>First Contact Surveys</a:t>
            </a:r>
            <a:endParaRPr lang="en-US" sz="3200"/>
          </a:p>
        </p:txBody>
      </p:sp>
      <p:sp>
        <p:nvSpPr>
          <p:cNvPr id="4" name="Content Placeholder 3"/>
          <p:cNvSpPr>
            <a:spLocks noGrp="1"/>
          </p:cNvSpPr>
          <p:nvPr>
            <p:ph type="body" sz="quarter" idx="11"/>
          </p:nvPr>
        </p:nvSpPr>
        <p:spPr/>
        <p:txBody>
          <a:bodyPr>
            <a:normAutofit fontScale="85000" lnSpcReduction="10000"/>
          </a:bodyPr>
          <a:lstStyle/>
          <a:p>
            <a:r>
              <a:rPr lang="en"/>
              <a:t>The Personal Needs </a:t>
            </a:r>
            <a:r>
              <a:rPr lang="en-US"/>
              <a:t>and Preferences (PNP)</a:t>
            </a:r>
            <a:r>
              <a:rPr lang="en"/>
              <a:t> Profile </a:t>
            </a:r>
            <a:r>
              <a:rPr lang="en-US"/>
              <a:t>and </a:t>
            </a:r>
            <a:r>
              <a:rPr lang="en"/>
              <a:t>First Contact (</a:t>
            </a:r>
            <a:r>
              <a:rPr lang="en-US"/>
              <a:t>FC)</a:t>
            </a:r>
            <a:r>
              <a:rPr lang="en"/>
              <a:t> </a:t>
            </a:r>
            <a:r>
              <a:rPr lang="en-US"/>
              <a:t>S</a:t>
            </a:r>
            <a:r>
              <a:rPr lang="en"/>
              <a:t>urvey must be completed by the student’s teacher within Educator Portal</a:t>
            </a:r>
            <a:r>
              <a:rPr lang="en-US"/>
              <a:t> by </a:t>
            </a:r>
            <a:r>
              <a:rPr lang="en-US" b="1"/>
              <a:t>March 18, 2024</a:t>
            </a:r>
            <a:r>
              <a:rPr lang="en" b="1"/>
              <a:t>.</a:t>
            </a:r>
          </a:p>
          <a:p>
            <a:r>
              <a:rPr lang="en-US"/>
              <a:t>Step-by-step </a:t>
            </a:r>
            <a:r>
              <a:rPr lang="en"/>
              <a:t>guidance </a:t>
            </a:r>
            <a:r>
              <a:rPr lang="en-US"/>
              <a:t>for completing the PNP Profile and FC Survey is</a:t>
            </a:r>
            <a:r>
              <a:rPr lang="en"/>
              <a:t> provided </a:t>
            </a:r>
            <a:r>
              <a:rPr lang="en-US"/>
              <a:t>in </a:t>
            </a:r>
            <a:r>
              <a:rPr lang="en"/>
              <a:t>the </a:t>
            </a:r>
            <a:r>
              <a:rPr lang="en">
                <a:hlinkClick r:id="rId3"/>
              </a:rPr>
              <a:t>DLM Educator Portal User Guide</a:t>
            </a:r>
            <a:r>
              <a:rPr lang="en"/>
              <a:t>.</a:t>
            </a:r>
          </a:p>
          <a:p>
            <a:r>
              <a:rPr lang="en"/>
              <a:t>N</a:t>
            </a:r>
            <a:r>
              <a:rPr lang="en-US" err="1"/>
              <a:t>ote</a:t>
            </a:r>
            <a:r>
              <a:rPr lang="en-US"/>
              <a:t>: Teachers cannot complete PNP Profiles or FC Surveys for their students until they are associated with the students in Educator Portal via a completed roster.</a:t>
            </a:r>
          </a:p>
        </p:txBody>
      </p:sp>
      <p:sp>
        <p:nvSpPr>
          <p:cNvPr id="7" name="Slide Number Placeholder 6">
            <a:extLst>
              <a:ext uri="{FF2B5EF4-FFF2-40B4-BE49-F238E27FC236}">
                <a16:creationId xmlns:a16="http://schemas.microsoft.com/office/drawing/2014/main" id="{02AAF8ED-7470-4CFB-B6EE-305D32A0B500}"/>
              </a:ext>
            </a:extLst>
          </p:cNvPr>
          <p:cNvSpPr>
            <a:spLocks noGrp="1"/>
          </p:cNvSpPr>
          <p:nvPr>
            <p:ph type="sldNum" sz="quarter" idx="10"/>
          </p:nvPr>
        </p:nvSpPr>
        <p:spPr/>
        <p:txBody>
          <a:bodyPr/>
          <a:lstStyle/>
          <a:p>
            <a:fld id="{CD5C70A5-9411-4B11-A0DB-D49D3D849901}" type="slidenum">
              <a:rPr lang="en-US" smtClean="0"/>
              <a:pPr/>
              <a:t>39</a:t>
            </a:fld>
            <a:endParaRPr lang="en-US"/>
          </a:p>
        </p:txBody>
      </p:sp>
    </p:spTree>
    <p:extLst>
      <p:ext uri="{BB962C8B-B14F-4D97-AF65-F5344CB8AC3E}">
        <p14:creationId xmlns:p14="http://schemas.microsoft.com/office/powerpoint/2010/main" val="3441348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C3938-8027-4CB6-B591-E208774BDA31}"/>
              </a:ext>
            </a:extLst>
          </p:cNvPr>
          <p:cNvSpPr>
            <a:spLocks noGrp="1"/>
          </p:cNvSpPr>
          <p:nvPr>
            <p:ph type="title"/>
          </p:nvPr>
        </p:nvSpPr>
        <p:spPr/>
        <p:txBody>
          <a:bodyPr/>
          <a:lstStyle/>
          <a:p>
            <a:r>
              <a:rPr lang="en-US">
                <a:cs typeface="Arial"/>
              </a:rPr>
              <a:t>Key Dates - 2024</a:t>
            </a:r>
            <a:endParaRPr lang="en-US"/>
          </a:p>
        </p:txBody>
      </p:sp>
      <p:sp>
        <p:nvSpPr>
          <p:cNvPr id="3" name="Slide Number Placeholder 2">
            <a:extLst>
              <a:ext uri="{FF2B5EF4-FFF2-40B4-BE49-F238E27FC236}">
                <a16:creationId xmlns:a16="http://schemas.microsoft.com/office/drawing/2014/main" id="{7990CB70-160F-4093-BD3C-18D872371E2E}"/>
              </a:ext>
            </a:extLst>
          </p:cNvPr>
          <p:cNvSpPr>
            <a:spLocks noGrp="1"/>
          </p:cNvSpPr>
          <p:nvPr>
            <p:ph type="sldNum" sz="quarter" idx="10"/>
          </p:nvPr>
        </p:nvSpPr>
        <p:spPr/>
        <p:txBody>
          <a:bodyPr/>
          <a:lstStyle/>
          <a:p>
            <a:fld id="{CD5C70A5-9411-4B11-A0DB-D49D3D849901}" type="slidenum">
              <a:rPr lang="en-US" smtClean="0"/>
              <a:pPr/>
              <a:t>4</a:t>
            </a:fld>
            <a:endParaRPr lang="en-US"/>
          </a:p>
        </p:txBody>
      </p:sp>
      <p:graphicFrame>
        <p:nvGraphicFramePr>
          <p:cNvPr id="8" name="Content Placeholder 7">
            <a:extLst>
              <a:ext uri="{FF2B5EF4-FFF2-40B4-BE49-F238E27FC236}">
                <a16:creationId xmlns:a16="http://schemas.microsoft.com/office/drawing/2014/main" id="{1B9B903E-1C90-4FE8-85B5-9B4D463C5A74}"/>
              </a:ext>
            </a:extLst>
          </p:cNvPr>
          <p:cNvGraphicFramePr>
            <a:graphicFrameLocks noGrp="1"/>
          </p:cNvGraphicFramePr>
          <p:nvPr>
            <p:ph idx="4294967295"/>
            <p:extLst>
              <p:ext uri="{D42A27DB-BD31-4B8C-83A1-F6EECF244321}">
                <p14:modId xmlns:p14="http://schemas.microsoft.com/office/powerpoint/2010/main" val="3827529861"/>
              </p:ext>
            </p:extLst>
          </p:nvPr>
        </p:nvGraphicFramePr>
        <p:xfrm>
          <a:off x="627017" y="1296105"/>
          <a:ext cx="10515600" cy="4705010"/>
        </p:xfrm>
        <a:graphic>
          <a:graphicData uri="http://schemas.openxmlformats.org/drawingml/2006/table">
            <a:tbl>
              <a:tblPr firstRow="1" bandRow="1">
                <a:tableStyleId>{5DA37D80-6434-44D0-A028-1B22A696006F}</a:tableStyleId>
              </a:tblPr>
              <a:tblGrid>
                <a:gridCol w="3221772">
                  <a:extLst>
                    <a:ext uri="{9D8B030D-6E8A-4147-A177-3AD203B41FA5}">
                      <a16:colId xmlns:a16="http://schemas.microsoft.com/office/drawing/2014/main" val="1250076306"/>
                    </a:ext>
                  </a:extLst>
                </a:gridCol>
                <a:gridCol w="7293828">
                  <a:extLst>
                    <a:ext uri="{9D8B030D-6E8A-4147-A177-3AD203B41FA5}">
                      <a16:colId xmlns:a16="http://schemas.microsoft.com/office/drawing/2014/main" val="3506570057"/>
                    </a:ext>
                  </a:extLst>
                </a:gridCol>
              </a:tblGrid>
              <a:tr h="452623">
                <a:tc>
                  <a:txBody>
                    <a:bodyPr/>
                    <a:lstStyle/>
                    <a:p>
                      <a:pPr algn="ctr"/>
                      <a:r>
                        <a:rPr lang="en-US" sz="2000"/>
                        <a:t>Date</a:t>
                      </a:r>
                    </a:p>
                  </a:txBody>
                  <a:tcPr/>
                </a:tc>
                <a:tc>
                  <a:txBody>
                    <a:bodyPr/>
                    <a:lstStyle/>
                    <a:p>
                      <a:pPr algn="ctr"/>
                      <a:r>
                        <a:rPr lang="en-US" sz="2000"/>
                        <a:t>Activity</a:t>
                      </a:r>
                    </a:p>
                  </a:txBody>
                  <a:tcPr/>
                </a:tc>
                <a:extLst>
                  <a:ext uri="{0D108BD9-81ED-4DB2-BD59-A6C34878D82A}">
                    <a16:rowId xmlns:a16="http://schemas.microsoft.com/office/drawing/2014/main" val="3652733823"/>
                  </a:ext>
                </a:extLst>
              </a:tr>
              <a:tr h="800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a:ln>
                            <a:noFill/>
                          </a:ln>
                          <a:effectLst/>
                          <a:uLnTx/>
                          <a:uFillTx/>
                        </a:rPr>
                        <a:t>January 15</a:t>
                      </a:r>
                      <a:endParaRPr lang="en-US" sz="2000" b="1"/>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a:ln>
                            <a:noFill/>
                          </a:ln>
                          <a:effectLst/>
                          <a:uLnTx/>
                          <a:uFillTx/>
                        </a:rPr>
                        <a:t>The New Jersey Department of Education (NJDOE) uploads student enrollment data from NJ SMART into Educator Portal</a:t>
                      </a:r>
                      <a:endParaRPr kumimoji="0" lang="en-US" sz="2000" b="0" i="0" u="none" strike="noStrike" kern="1200" cap="none" spc="0" normalizeH="0" baseline="0" noProof="0">
                        <a:ln>
                          <a:noFill/>
                        </a:ln>
                        <a:solidFill>
                          <a:prstClr val="black"/>
                        </a:solidFill>
                        <a:effectLst/>
                        <a:uLnTx/>
                        <a:uFillTx/>
                        <a:latin typeface="+mn-lt"/>
                        <a:ea typeface="+mn-ea"/>
                        <a:cs typeface="Arial" panose="020B0604020202020204" pitchFamily="34" charset="0"/>
                      </a:endParaRPr>
                    </a:p>
                  </a:txBody>
                  <a:tcPr anchor="ctr"/>
                </a:tc>
                <a:extLst>
                  <a:ext uri="{0D108BD9-81ED-4DB2-BD59-A6C34878D82A}">
                    <a16:rowId xmlns:a16="http://schemas.microsoft.com/office/drawing/2014/main" val="1285663494"/>
                  </a:ext>
                </a:extLst>
              </a:tr>
              <a:tr h="11489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a:ln>
                            <a:noFill/>
                          </a:ln>
                          <a:effectLst/>
                          <a:uLnTx/>
                          <a:uFillTx/>
                        </a:rPr>
                        <a:t>January </a:t>
                      </a:r>
                      <a:r>
                        <a:rPr lang="en-US" sz="2000" u="none" strike="noStrike" kern="1200" cap="none" spc="0" normalizeH="0" baseline="0" noProof="0">
                          <a:ln>
                            <a:noFill/>
                          </a:ln>
                          <a:effectLst/>
                          <a:uLnTx/>
                          <a:uFillTx/>
                        </a:rPr>
                        <a:t>16 </a:t>
                      </a:r>
                      <a:r>
                        <a:rPr lang="en-US" sz="1800" kern="1200">
                          <a:solidFill>
                            <a:schemeClr val="tx1"/>
                          </a:solidFill>
                          <a:effectLst/>
                          <a:latin typeface="+mn-lt"/>
                          <a:ea typeface="+mn-ea"/>
                          <a:cs typeface="+mn-cs"/>
                        </a:rPr>
                        <a:t>– </a:t>
                      </a:r>
                      <a:r>
                        <a:rPr lang="en-US" sz="2000" u="none" strike="noStrike" kern="1200" cap="none" spc="0" normalizeH="0" baseline="0" noProof="0">
                          <a:ln>
                            <a:noFill/>
                          </a:ln>
                          <a:effectLst/>
                          <a:uLnTx/>
                          <a:uFillTx/>
                        </a:rPr>
                        <a:t>February</a:t>
                      </a:r>
                      <a:r>
                        <a:rPr kumimoji="0" lang="en-US" sz="2000" u="none" strike="noStrike" kern="1200" cap="none" spc="0" normalizeH="0" baseline="0" noProof="0">
                          <a:ln>
                            <a:noFill/>
                          </a:ln>
                          <a:effectLst/>
                          <a:uLnTx/>
                          <a:uFillTx/>
                        </a:rPr>
                        <a:t> </a:t>
                      </a:r>
                      <a:r>
                        <a:rPr lang="en-US" sz="2000" u="none" strike="noStrike" kern="1200" cap="none" spc="0" normalizeH="0" baseline="0" noProof="0">
                          <a:ln>
                            <a:noFill/>
                          </a:ln>
                          <a:effectLst/>
                          <a:uLnTx/>
                          <a:uFillTx/>
                        </a:rPr>
                        <a:t>12</a:t>
                      </a:r>
                      <a:endParaRPr lang="en-US" sz="2000" b="1"/>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a:ln>
                            <a:noFill/>
                          </a:ln>
                          <a:effectLst/>
                          <a:uLnTx/>
                          <a:uFillTx/>
                        </a:rPr>
                        <a:t>District data verification and revision window for Data Managers to review uploaded enrollment data in Educator Portal and complete student rosters for all content areas</a:t>
                      </a:r>
                      <a:endParaRPr kumimoji="0" lang="en-US" sz="2000" b="0" i="0" u="none" strike="noStrike" kern="1200" cap="none" spc="0" normalizeH="0" baseline="0" noProof="0">
                        <a:ln>
                          <a:noFill/>
                        </a:ln>
                        <a:solidFill>
                          <a:prstClr val="black"/>
                        </a:solidFill>
                        <a:effectLst/>
                        <a:uLnTx/>
                        <a:uFillTx/>
                        <a:latin typeface="+mn-lt"/>
                        <a:ea typeface="+mn-ea"/>
                        <a:cs typeface="Arial" panose="020B0604020202020204" pitchFamily="34" charset="0"/>
                      </a:endParaRPr>
                    </a:p>
                  </a:txBody>
                  <a:tcPr anchor="ctr"/>
                </a:tc>
                <a:extLst>
                  <a:ext uri="{0D108BD9-81ED-4DB2-BD59-A6C34878D82A}">
                    <a16:rowId xmlns:a16="http://schemas.microsoft.com/office/drawing/2014/main" val="2435976057"/>
                  </a:ext>
                </a:extLst>
              </a:tr>
              <a:tr h="800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a:ln>
                            <a:noFill/>
                          </a:ln>
                          <a:effectLst/>
                          <a:uLnTx/>
                          <a:uFillTx/>
                        </a:rPr>
                        <a:t>February 1 </a:t>
                      </a:r>
                      <a:r>
                        <a:rPr lang="en-US" sz="1800" kern="1200">
                          <a:solidFill>
                            <a:schemeClr val="tx1"/>
                          </a:solidFill>
                          <a:effectLst/>
                          <a:latin typeface="+mn-lt"/>
                          <a:ea typeface="+mn-ea"/>
                          <a:cs typeface="+mn-cs"/>
                        </a:rPr>
                        <a:t>– </a:t>
                      </a:r>
                      <a:r>
                        <a:rPr kumimoji="0" lang="en-US" sz="2000" u="none" strike="noStrike" kern="1200" cap="none" spc="0" normalizeH="0" baseline="0" noProof="0">
                          <a:ln>
                            <a:noFill/>
                          </a:ln>
                          <a:effectLst/>
                          <a:uLnTx/>
                          <a:uFillTx/>
                        </a:rPr>
                        <a:t>March 18</a:t>
                      </a:r>
                      <a:endParaRPr lang="en-US" sz="2000" b="1" u="none" strike="noStrike" kern="1200" cap="none" spc="0" normalizeH="0" baseline="0" noProof="0">
                        <a:ln>
                          <a:noFill/>
                        </a:ln>
                        <a:effectLst/>
                        <a:uLnTx/>
                        <a:uFillTx/>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a:ln>
                            <a:noFill/>
                          </a:ln>
                          <a:effectLst/>
                          <a:uLnTx/>
                          <a:uFillTx/>
                        </a:rPr>
                        <a:t>District window to complete Personal Needs and Preferences (PNP) Profile and First Contact (FC) surveys</a:t>
                      </a:r>
                      <a:endParaRPr kumimoji="0" lang="en-US" sz="2000" b="0" i="0" u="none" strike="noStrike" kern="1200" cap="none" spc="0" normalizeH="0" baseline="0" noProof="0">
                        <a:ln>
                          <a:noFill/>
                        </a:ln>
                        <a:solidFill>
                          <a:prstClr val="black"/>
                        </a:solidFill>
                        <a:effectLst/>
                        <a:uLnTx/>
                        <a:uFillTx/>
                        <a:latin typeface="+mn-lt"/>
                        <a:ea typeface="+mn-ea"/>
                        <a:cs typeface="Arial" panose="020B0604020202020204" pitchFamily="34" charset="0"/>
                      </a:endParaRPr>
                    </a:p>
                  </a:txBody>
                  <a:tcPr anchor="ctr"/>
                </a:tc>
                <a:extLst>
                  <a:ext uri="{0D108BD9-81ED-4DB2-BD59-A6C34878D82A}">
                    <a16:rowId xmlns:a16="http://schemas.microsoft.com/office/drawing/2014/main" val="894737872"/>
                  </a:ext>
                </a:extLst>
              </a:tr>
              <a:tr h="800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u="none" strike="noStrike" kern="1200" cap="none" spc="0" normalizeH="0" baseline="0" noProof="0">
                          <a:ln>
                            <a:noFill/>
                          </a:ln>
                          <a:effectLst/>
                          <a:uLnTx/>
                          <a:uFillTx/>
                        </a:rPr>
                        <a:t>April 8 </a:t>
                      </a:r>
                      <a:r>
                        <a:rPr lang="en-US" sz="1800" kern="1200">
                          <a:solidFill>
                            <a:schemeClr val="tx1"/>
                          </a:solidFill>
                          <a:effectLst/>
                          <a:latin typeface="+mn-lt"/>
                          <a:ea typeface="+mn-ea"/>
                          <a:cs typeface="+mn-cs"/>
                        </a:rPr>
                        <a:t>– </a:t>
                      </a:r>
                      <a:r>
                        <a:rPr lang="en-US" sz="2000" u="none" strike="noStrike" kern="1200" cap="none" spc="0" normalizeH="0" baseline="0" noProof="0">
                          <a:ln>
                            <a:noFill/>
                          </a:ln>
                          <a:effectLst/>
                          <a:uLnTx/>
                          <a:uFillTx/>
                        </a:rPr>
                        <a:t>May 31</a:t>
                      </a:r>
                      <a:endParaRPr lang="en-US" sz="2000" b="1" u="none" strike="noStrike" kern="1200" cap="none" spc="0" normalizeH="0" baseline="0" noProof="0">
                        <a:ln>
                          <a:noFill/>
                        </a:ln>
                        <a:effectLst/>
                        <a:uLnTx/>
                        <a:uFillTx/>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a:ln>
                            <a:noFill/>
                          </a:ln>
                          <a:effectLst/>
                          <a:uLnTx/>
                          <a:uFillTx/>
                        </a:rPr>
                        <a:t>DLM assessment administration window</a:t>
                      </a:r>
                      <a:endParaRPr kumimoji="0" lang="en-US" sz="2000" b="0" i="0" u="none" strike="noStrike" kern="1200" cap="none" spc="0" normalizeH="0" baseline="0" noProof="0">
                        <a:ln>
                          <a:noFill/>
                        </a:ln>
                        <a:solidFill>
                          <a:prstClr val="black"/>
                        </a:solidFill>
                        <a:effectLst/>
                        <a:uLnTx/>
                        <a:uFillTx/>
                        <a:latin typeface="+mn-lt"/>
                        <a:ea typeface="+mn-ea"/>
                        <a:cs typeface="Arial" panose="020B0604020202020204" pitchFamily="34" charset="0"/>
                      </a:endParaRPr>
                    </a:p>
                  </a:txBody>
                  <a:tcPr anchor="ctr"/>
                </a:tc>
                <a:extLst>
                  <a:ext uri="{0D108BD9-81ED-4DB2-BD59-A6C34878D82A}">
                    <a16:rowId xmlns:a16="http://schemas.microsoft.com/office/drawing/2014/main" val="2274684525"/>
                  </a:ext>
                </a:extLst>
              </a:tr>
              <a:tr h="4526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a:ln>
                            <a:noFill/>
                          </a:ln>
                          <a:effectLst/>
                          <a:uLnTx/>
                          <a:uFillTx/>
                        </a:rPr>
                        <a:t>May 29</a:t>
                      </a:r>
                      <a:endParaRPr lang="en-US" sz="2000" b="1"/>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a:ln>
                            <a:noFill/>
                          </a:ln>
                          <a:effectLst/>
                          <a:uLnTx/>
                          <a:uFillTx/>
                        </a:rPr>
                        <a:t>Last date for making changes to data in Educator Portal, including adding Special Circumstance</a:t>
                      </a:r>
                      <a:r>
                        <a:rPr lang="en-US" sz="2000" u="none" strike="noStrike" kern="1200" cap="none" spc="0" normalizeH="0" baseline="0" noProof="0">
                          <a:ln>
                            <a:noFill/>
                          </a:ln>
                          <a:effectLst/>
                          <a:uLnTx/>
                          <a:uFillTx/>
                        </a:rPr>
                        <a:t>/Exit</a:t>
                      </a:r>
                      <a:r>
                        <a:rPr kumimoji="0" lang="en-US" sz="2000" u="none" strike="noStrike" kern="1200" cap="none" spc="0" normalizeH="0" baseline="0" noProof="0">
                          <a:ln>
                            <a:noFill/>
                          </a:ln>
                          <a:effectLst/>
                          <a:uLnTx/>
                          <a:uFillTx/>
                        </a:rPr>
                        <a:t> Codes</a:t>
                      </a:r>
                      <a:endParaRPr kumimoji="0" lang="en-US" sz="2000" b="0" i="0" u="none" strike="noStrike" kern="1200" cap="none" spc="0" normalizeH="0" baseline="0" noProof="0">
                        <a:ln>
                          <a:noFill/>
                        </a:ln>
                        <a:solidFill>
                          <a:prstClr val="black"/>
                        </a:solidFill>
                        <a:effectLst/>
                        <a:uLnTx/>
                        <a:uFillTx/>
                        <a:latin typeface="+mn-lt"/>
                        <a:ea typeface="+mn-ea"/>
                        <a:cs typeface="+mn-cs"/>
                      </a:endParaRPr>
                    </a:p>
                  </a:txBody>
                  <a:tcPr anchor="ctr"/>
                </a:tc>
                <a:extLst>
                  <a:ext uri="{0D108BD9-81ED-4DB2-BD59-A6C34878D82A}">
                    <a16:rowId xmlns:a16="http://schemas.microsoft.com/office/drawing/2014/main" val="4148065471"/>
                  </a:ext>
                </a:extLst>
              </a:tr>
            </a:tbl>
          </a:graphicData>
        </a:graphic>
      </p:graphicFrame>
    </p:spTree>
    <p:extLst>
      <p:ext uri="{BB962C8B-B14F-4D97-AF65-F5344CB8AC3E}">
        <p14:creationId xmlns:p14="http://schemas.microsoft.com/office/powerpoint/2010/main" val="38181144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
              <a:t>Important Resources</a:t>
            </a:r>
            <a:endParaRPr lang="en-US">
              <a:latin typeface="+mn-lt"/>
            </a:endParaRPr>
          </a:p>
        </p:txBody>
      </p:sp>
      <p:sp>
        <p:nvSpPr>
          <p:cNvPr id="9" name="Rectangle 8">
            <a:extLst>
              <a:ext uri="{FF2B5EF4-FFF2-40B4-BE49-F238E27FC236}">
                <a16:creationId xmlns:a16="http://schemas.microsoft.com/office/drawing/2014/main" id="{71885C84-1FBC-4791-BB65-36DC7755D826}"/>
              </a:ext>
              <a:ext uri="{C183D7F6-B498-43B3-948B-1728B52AA6E4}">
                <adec:decorative xmlns:adec="http://schemas.microsoft.com/office/drawing/2017/decorative" val="1"/>
              </a:ext>
            </a:extLst>
          </p:cNvPr>
          <p:cNvSpPr/>
          <p:nvPr/>
        </p:nvSpPr>
        <p:spPr>
          <a:xfrm>
            <a:off x="1192010" y="2657026"/>
            <a:ext cx="932563" cy="932563"/>
          </a:xfrm>
          <a:prstGeom prst="rect">
            <a:avLst/>
          </a:prstGeom>
          <a: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a:lstStyle/>
          <a:p>
            <a:endParaRPr lang="en-US"/>
          </a:p>
        </p:txBody>
      </p:sp>
      <p:sp>
        <p:nvSpPr>
          <p:cNvPr id="4" name="TextBox 3">
            <a:extLst>
              <a:ext uri="{FF2B5EF4-FFF2-40B4-BE49-F238E27FC236}">
                <a16:creationId xmlns:a16="http://schemas.microsoft.com/office/drawing/2014/main" id="{EC123981-4F46-4914-9FA3-46992E6C8124}"/>
              </a:ext>
            </a:extLst>
          </p:cNvPr>
          <p:cNvSpPr txBox="1"/>
          <p:nvPr/>
        </p:nvSpPr>
        <p:spPr>
          <a:xfrm>
            <a:off x="356508" y="3770554"/>
            <a:ext cx="3057684" cy="1200329"/>
          </a:xfrm>
          <a:prstGeom prst="rect">
            <a:avLst/>
          </a:prstGeom>
          <a:noFill/>
        </p:spPr>
        <p:txBody>
          <a:bodyPr wrap="square" lIns="91440" tIns="45720" rIns="91440" bIns="45720" rtlCol="0" anchor="t">
            <a:spAutoFit/>
          </a:bodyPr>
          <a:lstStyle/>
          <a:p>
            <a:pPr lvl="0" algn="ctr">
              <a:lnSpc>
                <a:spcPct val="100000"/>
              </a:lnSpc>
            </a:pPr>
            <a:r>
              <a:rPr lang="en-US" sz="2400">
                <a:hlinkClick r:id="rId5"/>
              </a:rPr>
              <a:t>2023-24 DLM Data Management Manual</a:t>
            </a:r>
            <a:endParaRPr lang="en-US" sz="2400"/>
          </a:p>
        </p:txBody>
      </p:sp>
      <p:sp>
        <p:nvSpPr>
          <p:cNvPr id="10" name="Rectangle 9">
            <a:extLst>
              <a:ext uri="{FF2B5EF4-FFF2-40B4-BE49-F238E27FC236}">
                <a16:creationId xmlns:a16="http://schemas.microsoft.com/office/drawing/2014/main" id="{FE0A6134-F340-4EF2-B4CC-CDD3185A58D0}"/>
              </a:ext>
              <a:ext uri="{C183D7F6-B498-43B3-948B-1728B52AA6E4}">
                <adec:decorative xmlns:adec="http://schemas.microsoft.com/office/drawing/2017/decorative" val="1"/>
              </a:ext>
            </a:extLst>
          </p:cNvPr>
          <p:cNvSpPr/>
          <p:nvPr/>
        </p:nvSpPr>
        <p:spPr>
          <a:xfrm>
            <a:off x="3872862" y="2657026"/>
            <a:ext cx="1169686" cy="1097770"/>
          </a:xfrm>
          <a:prstGeom prst="rect">
            <a:avLst/>
          </a:prstGeom>
          <a: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a:lstStyle/>
          <a:p>
            <a:endParaRPr lang="en-US"/>
          </a:p>
        </p:txBody>
      </p:sp>
      <p:sp>
        <p:nvSpPr>
          <p:cNvPr id="17" name="TextBox 16">
            <a:extLst>
              <a:ext uri="{FF2B5EF4-FFF2-40B4-BE49-F238E27FC236}">
                <a16:creationId xmlns:a16="http://schemas.microsoft.com/office/drawing/2014/main" id="{3F4C88F0-40BA-4860-91E2-8E05DB255E1D}"/>
              </a:ext>
            </a:extLst>
          </p:cNvPr>
          <p:cNvSpPr txBox="1"/>
          <p:nvPr/>
        </p:nvSpPr>
        <p:spPr>
          <a:xfrm>
            <a:off x="3472570" y="3802827"/>
            <a:ext cx="2104481" cy="1569660"/>
          </a:xfrm>
          <a:prstGeom prst="rect">
            <a:avLst/>
          </a:prstGeom>
          <a:noFill/>
        </p:spPr>
        <p:txBody>
          <a:bodyPr wrap="square" rtlCol="0">
            <a:spAutoFit/>
          </a:bodyPr>
          <a:lstStyle/>
          <a:p>
            <a:pPr lvl="0" algn="ctr">
              <a:lnSpc>
                <a:spcPct val="100000"/>
              </a:lnSpc>
            </a:pPr>
            <a:r>
              <a:rPr lang="pt-BR" sz="2400">
                <a:hlinkClick r:id="rId8"/>
              </a:rPr>
              <a:t>2023-24 DLM Educator Portal User Guide</a:t>
            </a:r>
            <a:endParaRPr lang="en-US" sz="2400"/>
          </a:p>
        </p:txBody>
      </p:sp>
      <p:sp>
        <p:nvSpPr>
          <p:cNvPr id="13" name="Rectangle 12">
            <a:extLst>
              <a:ext uri="{FF2B5EF4-FFF2-40B4-BE49-F238E27FC236}">
                <a16:creationId xmlns:a16="http://schemas.microsoft.com/office/drawing/2014/main" id="{65E12800-FE87-4EB1-8AFD-0BEDB191F335}"/>
              </a:ext>
              <a:ext uri="{C183D7F6-B498-43B3-948B-1728B52AA6E4}">
                <adec:decorative xmlns:adec="http://schemas.microsoft.com/office/drawing/2017/decorative" val="1"/>
              </a:ext>
            </a:extLst>
          </p:cNvPr>
          <p:cNvSpPr/>
          <p:nvPr/>
        </p:nvSpPr>
        <p:spPr>
          <a:xfrm>
            <a:off x="6774892" y="2635509"/>
            <a:ext cx="1300252" cy="1300252"/>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a:lstStyle/>
          <a:p>
            <a:endParaRPr lang="en-US"/>
          </a:p>
        </p:txBody>
      </p:sp>
      <p:sp>
        <p:nvSpPr>
          <p:cNvPr id="18" name="TextBox 17">
            <a:extLst>
              <a:ext uri="{FF2B5EF4-FFF2-40B4-BE49-F238E27FC236}">
                <a16:creationId xmlns:a16="http://schemas.microsoft.com/office/drawing/2014/main" id="{36968D4F-4714-455B-A529-FC37C13A54AF}"/>
              </a:ext>
            </a:extLst>
          </p:cNvPr>
          <p:cNvSpPr txBox="1"/>
          <p:nvPr/>
        </p:nvSpPr>
        <p:spPr>
          <a:xfrm>
            <a:off x="5768340" y="3831497"/>
            <a:ext cx="3313355" cy="1569660"/>
          </a:xfrm>
          <a:prstGeom prst="rect">
            <a:avLst/>
          </a:prstGeom>
          <a:noFill/>
        </p:spPr>
        <p:txBody>
          <a:bodyPr wrap="square" lIns="91440" tIns="45720" rIns="91440" bIns="45720" rtlCol="0" anchor="t">
            <a:spAutoFit/>
          </a:bodyPr>
          <a:lstStyle/>
          <a:p>
            <a:pPr lvl="0" algn="ctr">
              <a:lnSpc>
                <a:spcPct val="100000"/>
              </a:lnSpc>
            </a:pPr>
            <a:r>
              <a:rPr lang="en-US" sz="2400">
                <a:hlinkClick r:id="rId11"/>
              </a:rPr>
              <a:t>2023-24 Guide to DLM Required Test Administrator Training</a:t>
            </a:r>
          </a:p>
        </p:txBody>
      </p:sp>
      <p:sp>
        <p:nvSpPr>
          <p:cNvPr id="15" name="Rectangle 14">
            <a:extLst>
              <a:ext uri="{FF2B5EF4-FFF2-40B4-BE49-F238E27FC236}">
                <a16:creationId xmlns:a16="http://schemas.microsoft.com/office/drawing/2014/main" id="{2A197A45-19B5-4A69-8ABF-0D05AB1872AD}"/>
              </a:ext>
              <a:ext uri="{C183D7F6-B498-43B3-948B-1728B52AA6E4}">
                <adec:decorative xmlns:adec="http://schemas.microsoft.com/office/drawing/2017/decorative" val="1"/>
              </a:ext>
            </a:extLst>
          </p:cNvPr>
          <p:cNvSpPr/>
          <p:nvPr/>
        </p:nvSpPr>
        <p:spPr>
          <a:xfrm>
            <a:off x="9858943" y="2470302"/>
            <a:ext cx="1300252" cy="1300252"/>
          </a:xfrm>
          <a:prstGeom prst="rect">
            <a:avLst/>
          </a:prstGeom>
          <a: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a:lstStyle/>
          <a:p>
            <a:endParaRPr lang="en-US"/>
          </a:p>
        </p:txBody>
      </p:sp>
      <p:sp>
        <p:nvSpPr>
          <p:cNvPr id="19" name="TextBox 18">
            <a:extLst>
              <a:ext uri="{FF2B5EF4-FFF2-40B4-BE49-F238E27FC236}">
                <a16:creationId xmlns:a16="http://schemas.microsoft.com/office/drawing/2014/main" id="{6607BE63-3FEA-4C84-AF1F-26E354D30B4E}"/>
              </a:ext>
            </a:extLst>
          </p:cNvPr>
          <p:cNvSpPr txBox="1"/>
          <p:nvPr/>
        </p:nvSpPr>
        <p:spPr>
          <a:xfrm>
            <a:off x="9081695" y="3802827"/>
            <a:ext cx="2877153" cy="1569660"/>
          </a:xfrm>
          <a:prstGeom prst="rect">
            <a:avLst/>
          </a:prstGeom>
          <a:noFill/>
        </p:spPr>
        <p:txBody>
          <a:bodyPr wrap="square" rtlCol="0">
            <a:spAutoFit/>
          </a:bodyPr>
          <a:lstStyle/>
          <a:p>
            <a:pPr lvl="0" algn="ctr">
              <a:lnSpc>
                <a:spcPct val="100000"/>
              </a:lnSpc>
            </a:pPr>
            <a:r>
              <a:rPr lang="en-US" sz="2400">
                <a:hlinkClick r:id="rId14"/>
              </a:rPr>
              <a:t>2023-24 NJ DLM Assessment Coordinator Training Manual</a:t>
            </a:r>
            <a:endParaRPr lang="en-US" sz="2400"/>
          </a:p>
        </p:txBody>
      </p:sp>
      <p:sp>
        <p:nvSpPr>
          <p:cNvPr id="5" name="Slide Number Placeholder 4">
            <a:extLst>
              <a:ext uri="{FF2B5EF4-FFF2-40B4-BE49-F238E27FC236}">
                <a16:creationId xmlns:a16="http://schemas.microsoft.com/office/drawing/2014/main" id="{8DCD0071-E3F7-4E14-BF3A-4DF8CF12A8D1}"/>
              </a:ext>
            </a:extLst>
          </p:cNvPr>
          <p:cNvSpPr>
            <a:spLocks noGrp="1"/>
          </p:cNvSpPr>
          <p:nvPr>
            <p:ph type="sldNum" sz="quarter" idx="10"/>
          </p:nvPr>
        </p:nvSpPr>
        <p:spPr/>
        <p:txBody>
          <a:bodyPr/>
          <a:lstStyle/>
          <a:p>
            <a:fld id="{CD5C70A5-9411-4B11-A0DB-D49D3D849901}" type="slidenum">
              <a:rPr lang="en-US" smtClean="0"/>
              <a:pPr/>
              <a:t>40</a:t>
            </a:fld>
            <a:endParaRPr lang="en-US"/>
          </a:p>
        </p:txBody>
      </p:sp>
    </p:spTree>
    <p:extLst>
      <p:ext uri="{BB962C8B-B14F-4D97-AF65-F5344CB8AC3E}">
        <p14:creationId xmlns:p14="http://schemas.microsoft.com/office/powerpoint/2010/main" val="18831670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t>For More Information</a:t>
            </a:r>
          </a:p>
        </p:txBody>
      </p:sp>
      <p:sp>
        <p:nvSpPr>
          <p:cNvPr id="173059" name="Rectangle 3"/>
          <p:cNvSpPr>
            <a:spLocks noGrp="1" noChangeArrowheads="1"/>
          </p:cNvSpPr>
          <p:nvPr>
            <p:ph type="body" sz="quarter" idx="11"/>
          </p:nvPr>
        </p:nvSpPr>
        <p:spPr/>
        <p:txBody>
          <a:bodyPr>
            <a:normAutofit fontScale="92500"/>
          </a:bodyPr>
          <a:lstStyle/>
          <a:p>
            <a:r>
              <a:rPr lang="en-US"/>
              <a:t>If you have questions or need more information, contact:</a:t>
            </a:r>
          </a:p>
          <a:p>
            <a:pPr lvl="1"/>
            <a:r>
              <a:rPr lang="en-US"/>
              <a:t>Office of Assessments: </a:t>
            </a:r>
            <a:r>
              <a:rPr lang="en-US">
                <a:hlinkClick r:id="rId3"/>
              </a:rPr>
              <a:t>assessment@doe.nj.gov</a:t>
            </a:r>
            <a:endParaRPr lang="en-US"/>
          </a:p>
          <a:p>
            <a:pPr lvl="0"/>
            <a:r>
              <a:rPr lang="en-US" b="1"/>
              <a:t>Note</a:t>
            </a:r>
            <a:r>
              <a:rPr lang="en-US"/>
              <a:t>: The DLM Assessment Coordinator, Data Manager, Technology Representative and Superintendent are the only individuals authorized to contact the Office of Assessments regarding the administration of the DLM assessment.</a:t>
            </a:r>
          </a:p>
        </p:txBody>
      </p:sp>
      <p:sp>
        <p:nvSpPr>
          <p:cNvPr id="3" name="Slide Number Placeholder 2">
            <a:extLst>
              <a:ext uri="{FF2B5EF4-FFF2-40B4-BE49-F238E27FC236}">
                <a16:creationId xmlns:a16="http://schemas.microsoft.com/office/drawing/2014/main" id="{3E88574E-CF1C-4959-9B9F-8516BC3B8EC4}"/>
              </a:ext>
            </a:extLst>
          </p:cNvPr>
          <p:cNvSpPr>
            <a:spLocks noGrp="1"/>
          </p:cNvSpPr>
          <p:nvPr>
            <p:ph type="sldNum" sz="quarter" idx="10"/>
          </p:nvPr>
        </p:nvSpPr>
        <p:spPr/>
        <p:txBody>
          <a:bodyPr/>
          <a:lstStyle/>
          <a:p>
            <a:fld id="{CD5C70A5-9411-4B11-A0DB-D49D3D849901}" type="slidenum">
              <a:rPr lang="en-US" smtClean="0"/>
              <a:pPr/>
              <a:t>41</a:t>
            </a:fld>
            <a:endParaRPr lang="en-US"/>
          </a:p>
        </p:txBody>
      </p:sp>
    </p:spTree>
    <p:extLst>
      <p:ext uri="{BB962C8B-B14F-4D97-AF65-F5344CB8AC3E}">
        <p14:creationId xmlns:p14="http://schemas.microsoft.com/office/powerpoint/2010/main" val="2949689742"/>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DLM Contact Information</a:t>
            </a:r>
          </a:p>
        </p:txBody>
      </p:sp>
      <p:sp>
        <p:nvSpPr>
          <p:cNvPr id="3" name="Content Placeholder 2"/>
          <p:cNvSpPr>
            <a:spLocks noGrp="1"/>
          </p:cNvSpPr>
          <p:nvPr>
            <p:ph type="body" sz="quarter" idx="11"/>
          </p:nvPr>
        </p:nvSpPr>
        <p:spPr/>
        <p:txBody>
          <a:bodyPr/>
          <a:lstStyle/>
          <a:p>
            <a:r>
              <a:rPr lang="en-US"/>
              <a:t>DLM Technical Support is available at:</a:t>
            </a:r>
          </a:p>
          <a:p>
            <a:pPr lvl="1"/>
            <a:r>
              <a:rPr lang="en-US"/>
              <a:t>Phone: 1-855-277-9751 (toll free)</a:t>
            </a:r>
          </a:p>
          <a:p>
            <a:pPr lvl="1"/>
            <a:r>
              <a:rPr lang="en-US"/>
              <a:t>Email </a:t>
            </a:r>
            <a:r>
              <a:rPr lang="en-US">
                <a:hlinkClick r:id="rId2"/>
              </a:rPr>
              <a:t>DLM-support@ku.edu</a:t>
            </a:r>
            <a:r>
              <a:rPr lang="en-US"/>
              <a:t>	</a:t>
            </a:r>
          </a:p>
          <a:p>
            <a:r>
              <a:rPr lang="en"/>
              <a:t>Additional documentation and CSV templates can be accessed via the </a:t>
            </a:r>
            <a:r>
              <a:rPr lang="en">
                <a:hlinkClick r:id="rId3"/>
              </a:rPr>
              <a:t>New Jersey DLM Website</a:t>
            </a:r>
            <a:r>
              <a:rPr lang="en"/>
              <a:t>.</a:t>
            </a:r>
          </a:p>
          <a:p>
            <a:pPr lvl="1"/>
            <a:r>
              <a:rPr lang="en"/>
              <a:t>Please check back frequently for updated information.</a:t>
            </a:r>
          </a:p>
        </p:txBody>
      </p:sp>
      <p:sp>
        <p:nvSpPr>
          <p:cNvPr id="4" name="Slide Number Placeholder 3">
            <a:extLst>
              <a:ext uri="{FF2B5EF4-FFF2-40B4-BE49-F238E27FC236}">
                <a16:creationId xmlns:a16="http://schemas.microsoft.com/office/drawing/2014/main" id="{2590C097-805F-4D61-A50D-4537BD389B35}"/>
              </a:ext>
            </a:extLst>
          </p:cNvPr>
          <p:cNvSpPr>
            <a:spLocks noGrp="1"/>
          </p:cNvSpPr>
          <p:nvPr>
            <p:ph type="sldNum" sz="quarter" idx="10"/>
          </p:nvPr>
        </p:nvSpPr>
        <p:spPr/>
        <p:txBody>
          <a:bodyPr/>
          <a:lstStyle/>
          <a:p>
            <a:fld id="{CD5C70A5-9411-4B11-A0DB-D49D3D849901}" type="slidenum">
              <a:rPr lang="en-US" smtClean="0"/>
              <a:pPr/>
              <a:t>42</a:t>
            </a:fld>
            <a:endParaRPr lang="en-US"/>
          </a:p>
        </p:txBody>
      </p:sp>
    </p:spTree>
    <p:extLst>
      <p:ext uri="{BB962C8B-B14F-4D97-AF65-F5344CB8AC3E}">
        <p14:creationId xmlns:p14="http://schemas.microsoft.com/office/powerpoint/2010/main" val="749511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E63E9-D65C-431E-B1B1-1E6ED41BD479}"/>
              </a:ext>
            </a:extLst>
          </p:cNvPr>
          <p:cNvSpPr>
            <a:spLocks noGrp="1"/>
          </p:cNvSpPr>
          <p:nvPr>
            <p:ph type="title"/>
          </p:nvPr>
        </p:nvSpPr>
        <p:spPr/>
        <p:txBody>
          <a:bodyPr/>
          <a:lstStyle/>
          <a:p>
            <a:r>
              <a:rPr lang="en-US"/>
              <a:t>Follow Us on Social Media</a:t>
            </a:r>
          </a:p>
        </p:txBody>
      </p:sp>
      <p:sp>
        <p:nvSpPr>
          <p:cNvPr id="28" name="Text Placeholder 27">
            <a:extLst>
              <a:ext uri="{FF2B5EF4-FFF2-40B4-BE49-F238E27FC236}">
                <a16:creationId xmlns:a16="http://schemas.microsoft.com/office/drawing/2014/main" id="{6C217C55-013D-E351-67BF-2C8F274EA546}"/>
              </a:ext>
            </a:extLst>
          </p:cNvPr>
          <p:cNvSpPr>
            <a:spLocks noGrp="1"/>
          </p:cNvSpPr>
          <p:nvPr>
            <p:ph type="body" sz="quarter" idx="18"/>
          </p:nvPr>
        </p:nvSpPr>
        <p:spPr/>
        <p:txBody>
          <a:bodyPr/>
          <a:lstStyle/>
          <a:p>
            <a:r>
              <a:rPr lang="en-US" sz="1600"/>
              <a:t>Facebook: @njdeptofed</a:t>
            </a:r>
          </a:p>
        </p:txBody>
      </p:sp>
      <p:sp>
        <p:nvSpPr>
          <p:cNvPr id="29" name="Text Placeholder 28">
            <a:extLst>
              <a:ext uri="{FF2B5EF4-FFF2-40B4-BE49-F238E27FC236}">
                <a16:creationId xmlns:a16="http://schemas.microsoft.com/office/drawing/2014/main" id="{359ABB3F-A076-6DBF-5466-43F205F3A6A7}"/>
              </a:ext>
            </a:extLst>
          </p:cNvPr>
          <p:cNvSpPr>
            <a:spLocks noGrp="1"/>
          </p:cNvSpPr>
          <p:nvPr>
            <p:ph type="body" sz="quarter" idx="19"/>
          </p:nvPr>
        </p:nvSpPr>
        <p:spPr/>
        <p:txBody>
          <a:bodyPr/>
          <a:lstStyle/>
          <a:p>
            <a:r>
              <a:rPr lang="en-US" sz="1600"/>
              <a:t>Instagram: @newjerseydoe</a:t>
            </a:r>
          </a:p>
        </p:txBody>
      </p:sp>
      <p:sp>
        <p:nvSpPr>
          <p:cNvPr id="30" name="Text Placeholder 29">
            <a:extLst>
              <a:ext uri="{FF2B5EF4-FFF2-40B4-BE49-F238E27FC236}">
                <a16:creationId xmlns:a16="http://schemas.microsoft.com/office/drawing/2014/main" id="{7CF3BAAC-496D-4B85-3627-8C30E4AF2738}"/>
              </a:ext>
            </a:extLst>
          </p:cNvPr>
          <p:cNvSpPr>
            <a:spLocks noGrp="1"/>
          </p:cNvSpPr>
          <p:nvPr>
            <p:ph type="body" sz="quarter" idx="20"/>
          </p:nvPr>
        </p:nvSpPr>
        <p:spPr>
          <a:xfrm>
            <a:off x="6987930" y="2532939"/>
            <a:ext cx="3614838" cy="914400"/>
          </a:xfrm>
        </p:spPr>
        <p:txBody>
          <a:bodyPr/>
          <a:lstStyle/>
          <a:p>
            <a:r>
              <a:rPr lang="en-US" sz="1600"/>
              <a:t>LinkedIn: </a:t>
            </a:r>
            <a:br>
              <a:rPr lang="en-US" sz="1600"/>
            </a:br>
            <a:r>
              <a:rPr lang="en-US"/>
              <a:t>New Jersey Department of Education</a:t>
            </a:r>
            <a:endParaRPr lang="en-US" sz="1600"/>
          </a:p>
        </p:txBody>
      </p:sp>
      <p:sp>
        <p:nvSpPr>
          <p:cNvPr id="31" name="Text Placeholder 30">
            <a:extLst>
              <a:ext uri="{FF2B5EF4-FFF2-40B4-BE49-F238E27FC236}">
                <a16:creationId xmlns:a16="http://schemas.microsoft.com/office/drawing/2014/main" id="{8030D69E-EBC9-1559-6603-B68A86227E9F}"/>
              </a:ext>
            </a:extLst>
          </p:cNvPr>
          <p:cNvSpPr>
            <a:spLocks noGrp="1"/>
          </p:cNvSpPr>
          <p:nvPr>
            <p:ph type="body" sz="quarter" idx="21"/>
          </p:nvPr>
        </p:nvSpPr>
        <p:spPr/>
        <p:txBody>
          <a:bodyPr/>
          <a:lstStyle/>
          <a:p>
            <a:r>
              <a:rPr lang="en-US" sz="1600"/>
              <a:t>Threads:</a:t>
            </a:r>
            <a:br>
              <a:rPr lang="en-US" sz="1600"/>
            </a:br>
            <a:r>
              <a:rPr lang="en-US" sz="1600"/>
              <a:t>@NewJerseyDOE</a:t>
            </a:r>
          </a:p>
        </p:txBody>
      </p:sp>
      <p:sp>
        <p:nvSpPr>
          <p:cNvPr id="26" name="Text Placeholder 25">
            <a:extLst>
              <a:ext uri="{FF2B5EF4-FFF2-40B4-BE49-F238E27FC236}">
                <a16:creationId xmlns:a16="http://schemas.microsoft.com/office/drawing/2014/main" id="{E68CAE81-3234-DE3E-C7AA-CC73969D28F6}"/>
              </a:ext>
            </a:extLst>
          </p:cNvPr>
          <p:cNvSpPr>
            <a:spLocks noGrp="1"/>
          </p:cNvSpPr>
          <p:nvPr>
            <p:ph type="body" sz="quarter" idx="16"/>
          </p:nvPr>
        </p:nvSpPr>
        <p:spPr/>
        <p:txBody>
          <a:bodyPr/>
          <a:lstStyle/>
          <a:p>
            <a:r>
              <a:rPr lang="en-US" sz="1600"/>
              <a:t>X: @NewJerseyDOE</a:t>
            </a:r>
          </a:p>
        </p:txBody>
      </p:sp>
      <p:sp>
        <p:nvSpPr>
          <p:cNvPr id="27" name="Text Placeholder 26">
            <a:extLst>
              <a:ext uri="{FF2B5EF4-FFF2-40B4-BE49-F238E27FC236}">
                <a16:creationId xmlns:a16="http://schemas.microsoft.com/office/drawing/2014/main" id="{2142AF28-2E6E-1CDD-37C3-5F1BDE78D249}"/>
              </a:ext>
            </a:extLst>
          </p:cNvPr>
          <p:cNvSpPr>
            <a:spLocks noGrp="1"/>
          </p:cNvSpPr>
          <p:nvPr>
            <p:ph type="body" sz="quarter" idx="17"/>
          </p:nvPr>
        </p:nvSpPr>
        <p:spPr>
          <a:xfrm>
            <a:off x="7265598" y="5009938"/>
            <a:ext cx="3059502" cy="914400"/>
          </a:xfrm>
        </p:spPr>
        <p:txBody>
          <a:bodyPr/>
          <a:lstStyle/>
          <a:p>
            <a:r>
              <a:rPr lang="en-US" sz="1600"/>
              <a:t>YouTube: </a:t>
            </a:r>
            <a:r>
              <a:rPr lang="en-US" sz="1400"/>
              <a:t>@newjerseydepartmentofeduca6565</a:t>
            </a:r>
          </a:p>
        </p:txBody>
      </p:sp>
      <p:sp>
        <p:nvSpPr>
          <p:cNvPr id="3" name="Slide Number Placeholder 2">
            <a:extLst>
              <a:ext uri="{FF2B5EF4-FFF2-40B4-BE49-F238E27FC236}">
                <a16:creationId xmlns:a16="http://schemas.microsoft.com/office/drawing/2014/main" id="{454C18FE-FE4C-49BD-8C8D-6AD512993FA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5998793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4F85022-EDFF-4EDD-B667-A88593A32022}"/>
              </a:ext>
            </a:extLst>
          </p:cNvPr>
          <p:cNvSpPr>
            <a:spLocks noGrp="1"/>
          </p:cNvSpPr>
          <p:nvPr>
            <p:ph type="title"/>
          </p:nvPr>
        </p:nvSpPr>
        <p:spPr/>
        <p:txBody>
          <a:bodyPr/>
          <a:lstStyle/>
          <a:p>
            <a:r>
              <a:rPr lang="en-US"/>
              <a:t>Thank You!</a:t>
            </a:r>
          </a:p>
        </p:txBody>
      </p:sp>
      <p:sp>
        <p:nvSpPr>
          <p:cNvPr id="11" name="Website">
            <a:extLst>
              <a:ext uri="{FF2B5EF4-FFF2-40B4-BE49-F238E27FC236}">
                <a16:creationId xmlns:a16="http://schemas.microsoft.com/office/drawing/2014/main" id="{4E6DD0DE-325E-47CB-9D78-EE0FDE0A111F}"/>
              </a:ext>
            </a:extLst>
          </p:cNvPr>
          <p:cNvSpPr>
            <a:spLocks noGrp="1"/>
          </p:cNvSpPr>
          <p:nvPr>
            <p:ph idx="1"/>
          </p:nvPr>
        </p:nvSpPr>
        <p:spPr/>
        <p:txBody>
          <a:bodyPr/>
          <a:lstStyle/>
          <a:p>
            <a:r>
              <a:rPr lang="en-US"/>
              <a:t>New Jersey Department of Education: </a:t>
            </a:r>
            <a:r>
              <a:rPr lang="en-US">
                <a:solidFill>
                  <a:srgbClr val="0000FF"/>
                </a:solidFill>
                <a:hlinkClick r:id="rId2" action="ppaction://hlinkfile">
                  <a:extLst>
                    <a:ext uri="{A12FA001-AC4F-418D-AE19-62706E023703}">
                      <ahyp:hlinkClr xmlns:ahyp="http://schemas.microsoft.com/office/drawing/2018/hyperlinkcolor" val="tx"/>
                    </a:ext>
                  </a:extLst>
                </a:hlinkClick>
              </a:rPr>
              <a:t>nj.gov/education</a:t>
            </a:r>
            <a:endParaRPr lang="en-US">
              <a:solidFill>
                <a:srgbClr val="0000FF"/>
              </a:solidFill>
            </a:endParaRPr>
          </a:p>
        </p:txBody>
      </p:sp>
      <p:sp>
        <p:nvSpPr>
          <p:cNvPr id="20" name="contact info">
            <a:extLst>
              <a:ext uri="{FF2B5EF4-FFF2-40B4-BE49-F238E27FC236}">
                <a16:creationId xmlns:a16="http://schemas.microsoft.com/office/drawing/2014/main" id="{ACF9ECBB-DEA9-4ED4-A2DA-7517CD788761}"/>
              </a:ext>
            </a:extLst>
          </p:cNvPr>
          <p:cNvSpPr>
            <a:spLocks noGrp="1"/>
          </p:cNvSpPr>
          <p:nvPr>
            <p:ph idx="13"/>
          </p:nvPr>
        </p:nvSpPr>
        <p:spPr/>
        <p:txBody>
          <a:bodyPr/>
          <a:lstStyle/>
          <a:p>
            <a:r>
              <a:rPr lang="en-US"/>
              <a:t>The Office of Assessment: </a:t>
            </a:r>
            <a:r>
              <a:rPr lang="en-US">
                <a:hlinkClick r:id="rId3"/>
              </a:rPr>
              <a:t>assessment@doe.nj.gov</a:t>
            </a:r>
            <a:endParaRPr lang="en-US"/>
          </a:p>
        </p:txBody>
      </p:sp>
      <p:sp>
        <p:nvSpPr>
          <p:cNvPr id="2" name="Slide Number Placeholder 1">
            <a:extLst>
              <a:ext uri="{FF2B5EF4-FFF2-40B4-BE49-F238E27FC236}">
                <a16:creationId xmlns:a16="http://schemas.microsoft.com/office/drawing/2014/main" id="{0C726423-45AA-4205-B15A-BC45069AF06A}"/>
              </a:ext>
            </a:extLst>
          </p:cNvPr>
          <p:cNvSpPr>
            <a:spLocks noGrp="1"/>
          </p:cNvSpPr>
          <p:nvPr>
            <p:ph type="sldNum" sz="quarter" idx="12"/>
          </p:nvPr>
        </p:nvSpPr>
        <p:spPr/>
        <p:txBody>
          <a:bodyPr/>
          <a:lstStyle/>
          <a:p>
            <a:fld id="{A3D1C70C-36A2-44FC-A083-98959550CFF4}" type="slidenum">
              <a:rPr lang="en-US" smtClean="0"/>
              <a:t>44</a:t>
            </a:fld>
            <a:endParaRPr lang="en-US"/>
          </a:p>
        </p:txBody>
      </p:sp>
    </p:spTree>
    <p:extLst>
      <p:ext uri="{BB962C8B-B14F-4D97-AF65-F5344CB8AC3E}">
        <p14:creationId xmlns:p14="http://schemas.microsoft.com/office/powerpoint/2010/main" val="1153922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2241190-3BC1-4064-B93A-6F2F06797CF3}"/>
              </a:ext>
            </a:extLst>
          </p:cNvPr>
          <p:cNvSpPr>
            <a:spLocks noGrp="1"/>
          </p:cNvSpPr>
          <p:nvPr>
            <p:ph type="title"/>
          </p:nvPr>
        </p:nvSpPr>
        <p:spPr/>
        <p:txBody>
          <a:bodyPr/>
          <a:lstStyle/>
          <a:p>
            <a:r>
              <a:rPr lang="en-US"/>
              <a:t>Educator Portal Account Information</a:t>
            </a:r>
          </a:p>
        </p:txBody>
      </p:sp>
      <p:sp>
        <p:nvSpPr>
          <p:cNvPr id="5" name="Slide Number Placeholder 4">
            <a:extLst>
              <a:ext uri="{FF2B5EF4-FFF2-40B4-BE49-F238E27FC236}">
                <a16:creationId xmlns:a16="http://schemas.microsoft.com/office/drawing/2014/main" id="{0C63E66E-92CA-4A05-9704-FD11240F4484}"/>
              </a:ext>
            </a:extLst>
          </p:cNvPr>
          <p:cNvSpPr>
            <a:spLocks noGrp="1"/>
          </p:cNvSpPr>
          <p:nvPr>
            <p:ph type="sldNum" sz="quarter" idx="12"/>
          </p:nvPr>
        </p:nvSpPr>
        <p:spPr/>
        <p:txBody>
          <a:bodyPr/>
          <a:lstStyle/>
          <a:p>
            <a:fld id="{CD5C70A5-9411-4B11-A0DB-D49D3D849901}" type="slidenum">
              <a:rPr lang="en-US" smtClean="0"/>
              <a:pPr/>
              <a:t>5</a:t>
            </a:fld>
            <a:endParaRPr lang="en-US"/>
          </a:p>
        </p:txBody>
      </p:sp>
    </p:spTree>
    <p:extLst>
      <p:ext uri="{BB962C8B-B14F-4D97-AF65-F5344CB8AC3E}">
        <p14:creationId xmlns:p14="http://schemas.microsoft.com/office/powerpoint/2010/main" val="3108305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Roles and Responsibilities</a:t>
            </a:r>
          </a:p>
        </p:txBody>
      </p:sp>
      <p:sp>
        <p:nvSpPr>
          <p:cNvPr id="3" name="Content Placeholder 2"/>
          <p:cNvSpPr>
            <a:spLocks noGrp="1"/>
          </p:cNvSpPr>
          <p:nvPr>
            <p:ph type="body" sz="quarter" idx="11"/>
          </p:nvPr>
        </p:nvSpPr>
        <p:spPr>
          <a:xfrm>
            <a:off x="171450" y="1126475"/>
            <a:ext cx="11849100" cy="4803775"/>
          </a:xfrm>
        </p:spPr>
        <p:txBody>
          <a:bodyPr>
            <a:normAutofit fontScale="40000" lnSpcReduction="20000"/>
          </a:bodyPr>
          <a:lstStyle/>
          <a:p>
            <a:r>
              <a:rPr lang="en-US" sz="4200"/>
              <a:t>There are three types of DLM district-level roles:​</a:t>
            </a:r>
          </a:p>
          <a:p>
            <a:pPr lvl="1"/>
            <a:r>
              <a:rPr lang="en-US" sz="3800"/>
              <a:t>Assessment Coordinator​</a:t>
            </a:r>
          </a:p>
          <a:p>
            <a:pPr lvl="2"/>
            <a:r>
              <a:rPr lang="en-US" sz="3400"/>
              <a:t>also referred to as “District Test Coordinator”</a:t>
            </a:r>
          </a:p>
          <a:p>
            <a:pPr lvl="1"/>
            <a:r>
              <a:rPr lang="en-US" sz="3800"/>
              <a:t>Technology Representative​</a:t>
            </a:r>
          </a:p>
          <a:p>
            <a:pPr lvl="1"/>
            <a:r>
              <a:rPr lang="en-US" sz="3800"/>
              <a:t>Data Manager​</a:t>
            </a:r>
          </a:p>
          <a:p>
            <a:r>
              <a:rPr lang="en-US" sz="4200"/>
              <a:t>The Chief School Administrator must assign district administrators or specialized professionals to the three DLM district-level roles.​</a:t>
            </a:r>
          </a:p>
          <a:p>
            <a:pPr lvl="1"/>
            <a:r>
              <a:rPr lang="en-US" sz="3800"/>
              <a:t>For example, Principals, Director of Guidance, Director of Special Education, Information (IT) Specialist, etc.​</a:t>
            </a:r>
          </a:p>
          <a:p>
            <a:pPr lvl="1"/>
            <a:r>
              <a:rPr lang="en-US" sz="3800"/>
              <a:t>These roles may not be assigned to teachers, support staff, ​</a:t>
            </a:r>
            <a:br>
              <a:rPr lang="en-US" sz="3800"/>
            </a:br>
            <a:r>
              <a:rPr lang="en-US" sz="3800"/>
              <a:t>non-professional staff, etc.​</a:t>
            </a:r>
          </a:p>
          <a:p>
            <a:r>
              <a:rPr lang="en-US" sz="4200"/>
              <a:t>Only </a:t>
            </a:r>
            <a:r>
              <a:rPr lang="en-US" sz="4200" b="1" i="1"/>
              <a:t>two</a:t>
            </a:r>
            <a:r>
              <a:rPr lang="en-US" sz="4200"/>
              <a:t> staff may have the District Test Coordinator role designation in Educator Portal per district. </a:t>
            </a:r>
            <a:endParaRPr lang="en-US"/>
          </a:p>
        </p:txBody>
      </p:sp>
      <p:sp>
        <p:nvSpPr>
          <p:cNvPr id="5" name="Slide Number Placeholder 4">
            <a:extLst>
              <a:ext uri="{FF2B5EF4-FFF2-40B4-BE49-F238E27FC236}">
                <a16:creationId xmlns:a16="http://schemas.microsoft.com/office/drawing/2014/main" id="{C9E3B5B0-A5D1-47CA-9279-211D803CCF81}"/>
              </a:ext>
            </a:extLst>
          </p:cNvPr>
          <p:cNvSpPr>
            <a:spLocks noGrp="1"/>
          </p:cNvSpPr>
          <p:nvPr>
            <p:ph type="sldNum" sz="quarter" idx="10"/>
          </p:nvPr>
        </p:nvSpPr>
        <p:spPr/>
        <p:txBody>
          <a:bodyPr/>
          <a:lstStyle/>
          <a:p>
            <a:fld id="{CD5C70A5-9411-4B11-A0DB-D49D3D849901}" type="slidenum">
              <a:rPr lang="en-US" smtClean="0"/>
              <a:pPr/>
              <a:t>6</a:t>
            </a:fld>
            <a:endParaRPr lang="en-US"/>
          </a:p>
        </p:txBody>
      </p:sp>
    </p:spTree>
    <p:extLst>
      <p:ext uri="{BB962C8B-B14F-4D97-AF65-F5344CB8AC3E}">
        <p14:creationId xmlns:p14="http://schemas.microsoft.com/office/powerpoint/2010/main" val="2208755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DLM Data Manager Account</a:t>
            </a:r>
          </a:p>
        </p:txBody>
      </p:sp>
      <p:sp>
        <p:nvSpPr>
          <p:cNvPr id="4" name="Content Placeholder 3"/>
          <p:cNvSpPr>
            <a:spLocks noGrp="1"/>
          </p:cNvSpPr>
          <p:nvPr>
            <p:ph type="body" sz="quarter" idx="11"/>
          </p:nvPr>
        </p:nvSpPr>
        <p:spPr/>
        <p:txBody>
          <a:bodyPr vert="horz" lIns="91440" tIns="45720" rIns="822960" bIns="45720" rtlCol="0" anchor="t">
            <a:normAutofit fontScale="62500" lnSpcReduction="20000"/>
          </a:bodyPr>
          <a:lstStyle/>
          <a:p>
            <a:r>
              <a:rPr lang="en-US" dirty="0">
                <a:latin typeface="Palatino Linotype"/>
              </a:rPr>
              <a:t>To</a:t>
            </a:r>
            <a:r>
              <a:rPr lang="en" dirty="0">
                <a:latin typeface="Palatino Linotype"/>
              </a:rPr>
              <a:t> request initial access to the DLM Educator Portal, the district’s </a:t>
            </a:r>
            <a:r>
              <a:rPr lang="en-US" dirty="0">
                <a:latin typeface="Palatino Linotype"/>
              </a:rPr>
              <a:t>designated </a:t>
            </a:r>
            <a:r>
              <a:rPr lang="en" dirty="0">
                <a:latin typeface="Palatino Linotype"/>
              </a:rPr>
              <a:t>DLM Data Manager </a:t>
            </a:r>
            <a:r>
              <a:rPr lang="en-US" dirty="0">
                <a:latin typeface="Palatino Linotype"/>
              </a:rPr>
              <a:t>will complete the </a:t>
            </a:r>
            <a:r>
              <a:rPr lang="en" dirty="0">
                <a:latin typeface="Palatino Linotype"/>
              </a:rPr>
              <a:t>DLM </a:t>
            </a:r>
            <a:r>
              <a:rPr lang="en-US" dirty="0">
                <a:latin typeface="Palatino Linotype"/>
              </a:rPr>
              <a:t>U</a:t>
            </a:r>
            <a:r>
              <a:rPr lang="en" dirty="0">
                <a:latin typeface="Palatino Linotype"/>
              </a:rPr>
              <a:t>ser Upload Template, </a:t>
            </a:r>
            <a:r>
              <a:rPr lang="en-US" dirty="0">
                <a:latin typeface="Palatino Linotype"/>
              </a:rPr>
              <a:t>assigning themselves the District Test Coordinator (DTC) role, and email the completed template </a:t>
            </a:r>
            <a:r>
              <a:rPr lang="en" dirty="0">
                <a:latin typeface="Palatino Linotype"/>
              </a:rPr>
              <a:t>to </a:t>
            </a:r>
            <a:r>
              <a:rPr lang="en-US" dirty="0">
                <a:latin typeface="Palatino Linotype"/>
                <a:hlinkClick r:id="rId3"/>
              </a:rPr>
              <a:t>assessment@doe.nj.gov</a:t>
            </a:r>
            <a:r>
              <a:rPr lang="en-US" dirty="0">
                <a:latin typeface="Palatino Linotype"/>
              </a:rPr>
              <a:t>.</a:t>
            </a:r>
            <a:endParaRPr lang="en" dirty="0">
              <a:latin typeface="Palatino Linotype"/>
            </a:endParaRPr>
          </a:p>
          <a:p>
            <a:r>
              <a:rPr lang="en" dirty="0">
                <a:latin typeface="Palatino Linotype"/>
              </a:rPr>
              <a:t>The email message must meet all of the following criteria in order to be processed:</a:t>
            </a:r>
          </a:p>
          <a:p>
            <a:pPr lvl="1"/>
            <a:r>
              <a:rPr lang="en" dirty="0">
                <a:latin typeface="Palatino Linotype"/>
              </a:rPr>
              <a:t>Correctly completed User Upload Template containing the information for the </a:t>
            </a:r>
            <a:br>
              <a:rPr lang="en" dirty="0"/>
            </a:br>
            <a:r>
              <a:rPr lang="en" dirty="0">
                <a:latin typeface="Palatino Linotype"/>
              </a:rPr>
              <a:t>Data Manager must be attached (</a:t>
            </a:r>
            <a:r>
              <a:rPr lang="en-US" dirty="0">
                <a:latin typeface="Palatino Linotype"/>
              </a:rPr>
              <a:t>no other users should be included in this template); and,</a:t>
            </a:r>
            <a:endParaRPr lang="en" dirty="0">
              <a:latin typeface="Palatino Linotype"/>
            </a:endParaRPr>
          </a:p>
          <a:p>
            <a:pPr lvl="1"/>
            <a:r>
              <a:rPr lang="en" dirty="0">
                <a:latin typeface="Palatino Linotype"/>
              </a:rPr>
              <a:t>The Chief School Administrator must be copied on the email.</a:t>
            </a:r>
          </a:p>
          <a:p>
            <a:r>
              <a:rPr lang="en-US" dirty="0">
                <a:latin typeface="Palatino Linotype"/>
              </a:rPr>
              <a:t>If all of the criteria are addressed, </a:t>
            </a:r>
            <a:r>
              <a:rPr lang="en" dirty="0">
                <a:latin typeface="Palatino Linotype"/>
              </a:rPr>
              <a:t>the NJD</a:t>
            </a:r>
            <a:r>
              <a:rPr lang="en-US" dirty="0">
                <a:latin typeface="Palatino Linotype"/>
              </a:rPr>
              <a:t>OE</a:t>
            </a:r>
            <a:r>
              <a:rPr lang="en" dirty="0">
                <a:latin typeface="Palatino Linotype"/>
              </a:rPr>
              <a:t> Office of Assessments </a:t>
            </a:r>
            <a:r>
              <a:rPr lang="en-US" dirty="0">
                <a:latin typeface="Palatino Linotype"/>
              </a:rPr>
              <a:t>will </a:t>
            </a:r>
            <a:r>
              <a:rPr lang="en" dirty="0">
                <a:latin typeface="Palatino Linotype"/>
              </a:rPr>
              <a:t>establish a district-level account for the DLM Data Manager.</a:t>
            </a:r>
          </a:p>
        </p:txBody>
      </p:sp>
      <p:sp>
        <p:nvSpPr>
          <p:cNvPr id="7" name="Slide Number Placeholder 6">
            <a:extLst>
              <a:ext uri="{FF2B5EF4-FFF2-40B4-BE49-F238E27FC236}">
                <a16:creationId xmlns:a16="http://schemas.microsoft.com/office/drawing/2014/main" id="{ACA8131C-4D94-4F33-8BC9-C70FD4A9940D}"/>
              </a:ext>
            </a:extLst>
          </p:cNvPr>
          <p:cNvSpPr>
            <a:spLocks noGrp="1"/>
          </p:cNvSpPr>
          <p:nvPr>
            <p:ph type="sldNum" sz="quarter" idx="10"/>
          </p:nvPr>
        </p:nvSpPr>
        <p:spPr/>
        <p:txBody>
          <a:bodyPr/>
          <a:lstStyle/>
          <a:p>
            <a:fld id="{CD5C70A5-9411-4B11-A0DB-D49D3D849901}" type="slidenum">
              <a:rPr lang="en-US" smtClean="0"/>
              <a:pPr/>
              <a:t>7</a:t>
            </a:fld>
            <a:endParaRPr lang="en-US"/>
          </a:p>
        </p:txBody>
      </p:sp>
    </p:spTree>
    <p:extLst>
      <p:ext uri="{BB962C8B-B14F-4D97-AF65-F5344CB8AC3E}">
        <p14:creationId xmlns:p14="http://schemas.microsoft.com/office/powerpoint/2010/main" val="4292265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E82B2-FDE9-4FDB-A0FF-E22EED9FCDE9}"/>
              </a:ext>
            </a:extLst>
          </p:cNvPr>
          <p:cNvSpPr>
            <a:spLocks noGrp="1"/>
          </p:cNvSpPr>
          <p:nvPr>
            <p:ph type="title"/>
          </p:nvPr>
        </p:nvSpPr>
        <p:spPr/>
        <p:txBody>
          <a:bodyPr/>
          <a:lstStyle/>
          <a:p>
            <a:r>
              <a:rPr lang="en"/>
              <a:t>Educator Portal Accounts (1 of 2)</a:t>
            </a:r>
            <a:endParaRPr lang="en-US"/>
          </a:p>
        </p:txBody>
      </p:sp>
      <p:sp>
        <p:nvSpPr>
          <p:cNvPr id="3" name="Content Placeholder 2">
            <a:extLst>
              <a:ext uri="{FF2B5EF4-FFF2-40B4-BE49-F238E27FC236}">
                <a16:creationId xmlns:a16="http://schemas.microsoft.com/office/drawing/2014/main" id="{FFB31C8B-02CA-4279-8F15-8E123DA71AED}"/>
              </a:ext>
            </a:extLst>
          </p:cNvPr>
          <p:cNvSpPr>
            <a:spLocks noGrp="1"/>
          </p:cNvSpPr>
          <p:nvPr>
            <p:ph type="body" sz="quarter" idx="11"/>
          </p:nvPr>
        </p:nvSpPr>
        <p:spPr/>
        <p:txBody>
          <a:bodyPr>
            <a:noAutofit/>
          </a:bodyPr>
          <a:lstStyle/>
          <a:p>
            <a:pPr>
              <a:lnSpc>
                <a:spcPct val="100000"/>
              </a:lnSpc>
              <a:spcBef>
                <a:spcPts val="0"/>
              </a:spcBef>
              <a:spcAft>
                <a:spcPts val="800"/>
              </a:spcAft>
            </a:pPr>
            <a:r>
              <a:rPr lang="en" sz="2400">
                <a:solidFill>
                  <a:prstClr val="black"/>
                </a:solidFill>
              </a:rPr>
              <a:t>Data Managers are responsible for managing all </a:t>
            </a:r>
            <a:r>
              <a:rPr lang="en-US" sz="2400">
                <a:solidFill>
                  <a:prstClr val="black"/>
                </a:solidFill>
              </a:rPr>
              <a:t>DLM Educator Portal user accounts for their organization.</a:t>
            </a:r>
          </a:p>
          <a:p>
            <a:pPr>
              <a:lnSpc>
                <a:spcPct val="100000"/>
              </a:lnSpc>
              <a:spcBef>
                <a:spcPts val="0"/>
              </a:spcBef>
              <a:spcAft>
                <a:spcPts val="800"/>
              </a:spcAft>
            </a:pPr>
            <a:r>
              <a:rPr lang="en-US" sz="2400">
                <a:solidFill>
                  <a:prstClr val="black"/>
                </a:solidFill>
              </a:rPr>
              <a:t>All data management responsibilities must be completed in accordance with the DLM Key Dates (listed on Slide 4).</a:t>
            </a:r>
          </a:p>
          <a:p>
            <a:pPr>
              <a:lnSpc>
                <a:spcPct val="100000"/>
              </a:lnSpc>
              <a:spcBef>
                <a:spcPts val="0"/>
              </a:spcBef>
              <a:spcAft>
                <a:spcPts val="800"/>
              </a:spcAft>
            </a:pPr>
            <a:r>
              <a:rPr lang="en-US" sz="2400">
                <a:solidFill>
                  <a:prstClr val="black"/>
                </a:solidFill>
              </a:rPr>
              <a:t>New Educator Portal accounts do not need to be created each year, as existing Educator Portal accounts remain active across assessment administrations.</a:t>
            </a:r>
          </a:p>
          <a:p>
            <a:pPr>
              <a:lnSpc>
                <a:spcPct val="100000"/>
              </a:lnSpc>
              <a:spcBef>
                <a:spcPts val="0"/>
              </a:spcBef>
              <a:spcAft>
                <a:spcPts val="800"/>
              </a:spcAft>
            </a:pPr>
            <a:r>
              <a:rPr lang="en-US" sz="2400">
                <a:solidFill>
                  <a:prstClr val="black"/>
                </a:solidFill>
              </a:rPr>
              <a:t>Existing Education Portal accounts that are no longer necessary must be inactivated by the DLM Data Manager on a regular basis.</a:t>
            </a:r>
          </a:p>
          <a:p>
            <a:pPr>
              <a:lnSpc>
                <a:spcPct val="100000"/>
              </a:lnSpc>
              <a:spcBef>
                <a:spcPts val="0"/>
              </a:spcBef>
              <a:spcAft>
                <a:spcPts val="800"/>
              </a:spcAft>
            </a:pPr>
            <a:r>
              <a:rPr lang="en-US" sz="2400">
                <a:solidFill>
                  <a:prstClr val="black"/>
                </a:solidFill>
              </a:rPr>
              <a:t>Only the DLM Data Manager and Assessment Coordinator are permitted to be assigned the District Test Coordinator role in Education Portal.</a:t>
            </a:r>
          </a:p>
        </p:txBody>
      </p:sp>
      <p:sp>
        <p:nvSpPr>
          <p:cNvPr id="6" name="Slide Number Placeholder 5">
            <a:extLst>
              <a:ext uri="{FF2B5EF4-FFF2-40B4-BE49-F238E27FC236}">
                <a16:creationId xmlns:a16="http://schemas.microsoft.com/office/drawing/2014/main" id="{D32B3855-4CBE-490B-9FE0-42BD524AA164}"/>
              </a:ext>
            </a:extLst>
          </p:cNvPr>
          <p:cNvSpPr>
            <a:spLocks noGrp="1"/>
          </p:cNvSpPr>
          <p:nvPr>
            <p:ph type="sldNum" sz="quarter" idx="10"/>
          </p:nvPr>
        </p:nvSpPr>
        <p:spPr/>
        <p:txBody>
          <a:bodyPr/>
          <a:lstStyle/>
          <a:p>
            <a:fld id="{CD5C70A5-9411-4B11-A0DB-D49D3D849901}" type="slidenum">
              <a:rPr lang="en-US" smtClean="0"/>
              <a:pPr/>
              <a:t>8</a:t>
            </a:fld>
            <a:endParaRPr lang="en-US"/>
          </a:p>
        </p:txBody>
      </p:sp>
    </p:spTree>
    <p:extLst>
      <p:ext uri="{BB962C8B-B14F-4D97-AF65-F5344CB8AC3E}">
        <p14:creationId xmlns:p14="http://schemas.microsoft.com/office/powerpoint/2010/main" val="3329906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87A81-42B2-46C6-948F-F1D05218BC08}"/>
              </a:ext>
            </a:extLst>
          </p:cNvPr>
          <p:cNvSpPr>
            <a:spLocks noGrp="1"/>
          </p:cNvSpPr>
          <p:nvPr>
            <p:ph type="title"/>
          </p:nvPr>
        </p:nvSpPr>
        <p:spPr/>
        <p:txBody>
          <a:bodyPr/>
          <a:lstStyle/>
          <a:p>
            <a:r>
              <a:rPr lang="en-US"/>
              <a:t>Educator Portal Accounts (2 of 2)</a:t>
            </a:r>
          </a:p>
        </p:txBody>
      </p:sp>
      <p:sp>
        <p:nvSpPr>
          <p:cNvPr id="3" name="Content Placeholder 2">
            <a:extLst>
              <a:ext uri="{FF2B5EF4-FFF2-40B4-BE49-F238E27FC236}">
                <a16:creationId xmlns:a16="http://schemas.microsoft.com/office/drawing/2014/main" id="{1548FD64-4E54-49C4-87FD-1CD3F3899C47}"/>
              </a:ext>
            </a:extLst>
          </p:cNvPr>
          <p:cNvSpPr>
            <a:spLocks noGrp="1"/>
          </p:cNvSpPr>
          <p:nvPr>
            <p:ph type="body" sz="quarter" idx="11"/>
          </p:nvPr>
        </p:nvSpPr>
        <p:spPr/>
        <p:txBody>
          <a:bodyPr>
            <a:normAutofit fontScale="92500"/>
          </a:bodyPr>
          <a:lstStyle/>
          <a:p>
            <a:pPr>
              <a:spcBef>
                <a:spcPts val="0"/>
              </a:spcBef>
            </a:pPr>
            <a:r>
              <a:rPr lang="en-US" sz="2400"/>
              <a:t>All new DLM Educator Portal accounts must be activated after they are created</a:t>
            </a:r>
            <a:r>
              <a:rPr lang="en" sz="2400"/>
              <a:t>. </a:t>
            </a:r>
          </a:p>
          <a:p>
            <a:pPr>
              <a:spcBef>
                <a:spcPts val="0"/>
              </a:spcBef>
            </a:pPr>
            <a:r>
              <a:rPr lang="en" sz="2400"/>
              <a:t>DLM will send an email containing instructions and an account activation link to the email address associated with each new account.</a:t>
            </a:r>
          </a:p>
          <a:p>
            <a:pPr>
              <a:spcBef>
                <a:spcPts val="0"/>
              </a:spcBef>
            </a:pPr>
            <a:r>
              <a:rPr lang="en-US" sz="2400"/>
              <a:t>An account status of “pending” indicates that an Educator Portal account was not activated after it was created. </a:t>
            </a:r>
          </a:p>
          <a:p>
            <a:pPr lvl="1">
              <a:spcBef>
                <a:spcPts val="0"/>
              </a:spcBef>
            </a:pPr>
            <a:r>
              <a:rPr lang="en-US" sz="2000"/>
              <a:t>Instructions for resending the account activation email can be found in the </a:t>
            </a:r>
            <a:r>
              <a:rPr lang="en-US" sz="2000">
                <a:hlinkClick r:id="rId2"/>
              </a:rPr>
              <a:t>DLM Data Management Manual</a:t>
            </a:r>
            <a:r>
              <a:rPr lang="en-US" sz="2000"/>
              <a:t>.</a:t>
            </a:r>
            <a:endParaRPr lang="en" sz="2000"/>
          </a:p>
          <a:p>
            <a:pPr>
              <a:spcBef>
                <a:spcPts val="0"/>
              </a:spcBef>
            </a:pPr>
            <a:r>
              <a:rPr lang="en" sz="2400"/>
              <a:t>Users will select a password for their account </a:t>
            </a:r>
            <a:r>
              <a:rPr lang="en-US" sz="2400"/>
              <a:t>during the activation process.</a:t>
            </a:r>
            <a:endParaRPr lang="en" sz="2400"/>
          </a:p>
          <a:p>
            <a:pPr>
              <a:spcBef>
                <a:spcPts val="0"/>
              </a:spcBef>
            </a:pPr>
            <a:r>
              <a:rPr lang="en" sz="2400"/>
              <a:t>The Educator Portal login screen contains a link to request a new password in the event that a user </a:t>
            </a:r>
            <a:r>
              <a:rPr lang="en-US" sz="2400"/>
              <a:t>forgets their password.</a:t>
            </a:r>
            <a:endParaRPr lang="en" sz="2400"/>
          </a:p>
        </p:txBody>
      </p:sp>
      <p:sp>
        <p:nvSpPr>
          <p:cNvPr id="6" name="Slide Number Placeholder 5">
            <a:extLst>
              <a:ext uri="{FF2B5EF4-FFF2-40B4-BE49-F238E27FC236}">
                <a16:creationId xmlns:a16="http://schemas.microsoft.com/office/drawing/2014/main" id="{22F0CDCC-D1EC-4569-91B0-FD35B10A6B36}"/>
              </a:ext>
            </a:extLst>
          </p:cNvPr>
          <p:cNvSpPr>
            <a:spLocks noGrp="1"/>
          </p:cNvSpPr>
          <p:nvPr>
            <p:ph type="sldNum" sz="quarter" idx="10"/>
          </p:nvPr>
        </p:nvSpPr>
        <p:spPr/>
        <p:txBody>
          <a:bodyPr/>
          <a:lstStyle/>
          <a:p>
            <a:fld id="{CD5C70A5-9411-4B11-A0DB-D49D3D849901}" type="slidenum">
              <a:rPr lang="en-US" smtClean="0"/>
              <a:pPr/>
              <a:t>9</a:t>
            </a:fld>
            <a:endParaRPr lang="en-US"/>
          </a:p>
        </p:txBody>
      </p:sp>
    </p:spTree>
    <p:extLst>
      <p:ext uri="{BB962C8B-B14F-4D97-AF65-F5344CB8AC3E}">
        <p14:creationId xmlns:p14="http://schemas.microsoft.com/office/powerpoint/2010/main" val="3711906174"/>
      </p:ext>
    </p:extLst>
  </p:cSld>
  <p:clrMapOvr>
    <a:masterClrMapping/>
  </p:clrMapOvr>
</p:sld>
</file>

<file path=ppt/theme/theme1.xml><?xml version="1.0" encoding="utf-8"?>
<a:theme xmlns:a="http://schemas.openxmlformats.org/drawingml/2006/main" name="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id="{CBAECBB9-3C50-4657-940A-958B5F9A7064}" vid="{FD89A02A-1256-475E-A4EE-430E2526387B}"/>
    </a:ext>
  </a:extLst>
</a:theme>
</file>

<file path=ppt/theme/theme2.xml><?xml version="1.0" encoding="utf-8"?>
<a:theme xmlns:a="http://schemas.openxmlformats.org/drawingml/2006/main" name="NJDOE_TitleSlid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id="{CBAECBB9-3C50-4657-940A-958B5F9A7064}" vid="{A7951CFC-04A9-4C95-90B1-B7888E9C2CB0}"/>
    </a:ext>
  </a:extLst>
</a:theme>
</file>

<file path=ppt/theme/theme3.xml><?xml version="1.0" encoding="utf-8"?>
<a:theme xmlns:a="http://schemas.openxmlformats.org/drawingml/2006/main" name="NJDOE_Section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id="{CBAECBB9-3C50-4657-940A-958B5F9A7064}" vid="{C007E172-BCBC-4E4F-A790-B099E32BCE9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ReviewStatus xmlns="15ebe88e-7bda-4304-bde2-f2b889566e4a" xsi:nil="true"/>
    <_ip_UnifiedCompliancePolicyProperties xmlns="http://schemas.microsoft.com/sharepoint/v3" xsi:nil="true"/>
    <lcf76f155ced4ddcb4097134ff3c332f xmlns="15ebe88e-7bda-4304-bde2-f2b889566e4a">
      <Terms xmlns="http://schemas.microsoft.com/office/infopath/2007/PartnerControls"/>
    </lcf76f155ced4ddcb4097134ff3c332f>
    <Notes_x003a_ xmlns="15ebe88e-7bda-4304-bde2-f2b889566e4a" xsi:nil="true"/>
    <_Flow_SignoffStatus xmlns="15ebe88e-7bda-4304-bde2-f2b889566e4a" xsi:nil="true"/>
    <TaxCatchAll xmlns="8089b851-2d40-4043-a4c6-e46a55c6822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24C37DC6888604FBE624C8711B8619C" ma:contentTypeVersion="22" ma:contentTypeDescription="Create a new document." ma:contentTypeScope="" ma:versionID="4b15d09ae11fb1d949981adc34a9278d">
  <xsd:schema xmlns:xsd="http://www.w3.org/2001/XMLSchema" xmlns:xs="http://www.w3.org/2001/XMLSchema" xmlns:p="http://schemas.microsoft.com/office/2006/metadata/properties" xmlns:ns1="http://schemas.microsoft.com/sharepoint/v3" xmlns:ns2="15ebe88e-7bda-4304-bde2-f2b889566e4a" xmlns:ns3="8089b851-2d40-4043-a4c6-e46a55c68222" targetNamespace="http://schemas.microsoft.com/office/2006/metadata/properties" ma:root="true" ma:fieldsID="9bdc81adfa484cd72bb5fd1333a7438e" ns1:_="" ns2:_="" ns3:_="">
    <xsd:import namespace="http://schemas.microsoft.com/sharepoint/v3"/>
    <xsd:import namespace="15ebe88e-7bda-4304-bde2-f2b889566e4a"/>
    <xsd:import namespace="8089b851-2d40-4043-a4c6-e46a55c682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MediaServiceAutoKeyPoints" minOccurs="0"/>
                <xsd:element ref="ns2:MediaServiceKeyPoints" minOccurs="0"/>
                <xsd:element ref="ns2:Notes_x003a_"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ReviewStatus" minOccurs="0"/>
                <xsd:element ref="ns2:_Flow_SignoffStatu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ebe88e-7bda-4304-bde2-f2b889566e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Notes_x003a_" ma:index="16" nillable="true" ma:displayName="Notes:" ma:format="Dropdown" ma:internalName="Notes_x003a_">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ReviewStatus" ma:index="22" nillable="true" ma:displayName="Review Status" ma:format="Dropdown" ma:internalName="ReviewStatus">
      <xsd:simpleType>
        <xsd:union memberTypes="dms:Text">
          <xsd:simpleType>
            <xsd:restriction base="dms:Choice">
              <xsd:enumeration value="In Review: GEG"/>
              <xsd:enumeration value="In Review: DP"/>
              <xsd:enumeration value="In Review: LE"/>
              <xsd:enumeration value="In Review: LH"/>
              <xsd:enumeration value="Ready to Publish"/>
            </xsd:restriction>
          </xsd:simpleType>
        </xsd:union>
      </xsd:simpleType>
    </xsd:element>
    <xsd:element name="_Flow_SignoffStatus" ma:index="23" nillable="true" ma:displayName="Sign-off status" ma:internalName="Sign_x002d_off_x0020_status">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e8829e9b-2c9c-4724-8f43-688495af2fc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89b851-2d40-4043-a4c6-e46a55c682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e5c5a242-7e7d-493e-a241-2a9f10ad3cb3}" ma:internalName="TaxCatchAll" ma:showField="CatchAllData" ma:web="8089b851-2d40-4043-a4c6-e46a55c682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AF4A86-4F29-42FD-A632-EB320BECB53F}">
  <ds:schemaRefs>
    <ds:schemaRef ds:uri="15ebe88e-7bda-4304-bde2-f2b889566e4a"/>
    <ds:schemaRef ds:uri="8089b851-2d40-4043-a4c6-e46a55c6822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51A034E-7623-42E0-A5B5-3236AFEB69A6}">
  <ds:schemaRefs>
    <ds:schemaRef ds:uri="15ebe88e-7bda-4304-bde2-f2b889566e4a"/>
    <ds:schemaRef ds:uri="8089b851-2d40-4043-a4c6-e46a55c6822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D6BA030-2337-4AF6-AE73-AA81B8BDB3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NJDOE_0921</Template>
  <TotalTime>0</TotalTime>
  <Words>4283</Words>
  <Application>Microsoft Macintosh PowerPoint</Application>
  <PresentationFormat>Widescreen</PresentationFormat>
  <Paragraphs>296</Paragraphs>
  <Slides>44</Slides>
  <Notes>30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44</vt:i4>
      </vt:variant>
    </vt:vector>
  </HeadingPairs>
  <TitlesOfParts>
    <vt:vector size="51" baseType="lpstr">
      <vt:lpstr>Arial</vt:lpstr>
      <vt:lpstr>Bell MT</vt:lpstr>
      <vt:lpstr>Calibri</vt:lpstr>
      <vt:lpstr>Palatino Linotype</vt:lpstr>
      <vt:lpstr>NDJOE_Main</vt:lpstr>
      <vt:lpstr>NJDOE_TitleSlide</vt:lpstr>
      <vt:lpstr>NJDOE_SectionTitle</vt:lpstr>
      <vt:lpstr>Dynamic Learning Maps (DLM)  Data Manager Training Module </vt:lpstr>
      <vt:lpstr>New Jersey Specific Guidance</vt:lpstr>
      <vt:lpstr>List of Topics in this Presentation</vt:lpstr>
      <vt:lpstr>Key Dates - 2024</vt:lpstr>
      <vt:lpstr>Educator Portal Account Information</vt:lpstr>
      <vt:lpstr>Roles and Responsibilities</vt:lpstr>
      <vt:lpstr>DLM Data Manager Account</vt:lpstr>
      <vt:lpstr>Educator Portal Accounts (1 of 2)</vt:lpstr>
      <vt:lpstr>Educator Portal Accounts (2 of 2)</vt:lpstr>
      <vt:lpstr>DLM Assessment Coordinator Account (1 of 2)</vt:lpstr>
      <vt:lpstr>DLM Assessment Coordinator Account (2 of 2)</vt:lpstr>
      <vt:lpstr>Chief School Administrator Account</vt:lpstr>
      <vt:lpstr>Additional Educator Portal Accounts</vt:lpstr>
      <vt:lpstr>DLM Data Manager Reassignment</vt:lpstr>
      <vt:lpstr>DLM Assessment Coordinator Reassignment</vt:lpstr>
      <vt:lpstr>DLM User Upload Template Information</vt:lpstr>
      <vt:lpstr>Preparing and Uploading the DLM User  Upload Template</vt:lpstr>
      <vt:lpstr>DLM User Upload Template (1 of 4)</vt:lpstr>
      <vt:lpstr>DLM User Upload Template (2 of 4)</vt:lpstr>
      <vt:lpstr>DLM User Upload Template (3 of 4)</vt:lpstr>
      <vt:lpstr>DLM User Upload Template (4 of 4)</vt:lpstr>
      <vt:lpstr>DLM Student Enrollment and Data Verification</vt:lpstr>
      <vt:lpstr>Enrollment Verification</vt:lpstr>
      <vt:lpstr>Data Verification and Revision</vt:lpstr>
      <vt:lpstr>Out-of-District (OOD) Placements (1 of 3)</vt:lpstr>
      <vt:lpstr>Out-of-District (OOD) Placements (2 of 3)</vt:lpstr>
      <vt:lpstr>Out-of-District (OOD) Placements (3 of 3)</vt:lpstr>
      <vt:lpstr>Intra-District Out-of-Residence (ORP) Placements</vt:lpstr>
      <vt:lpstr>Missing CDS Codes</vt:lpstr>
      <vt:lpstr>Hispanic Ethnicity and Comprehensive Race</vt:lpstr>
      <vt:lpstr>Managing Student Enrollments After NJDOE Uploads Data from NJ SMART</vt:lpstr>
      <vt:lpstr>Identifying Dual Enrollments</vt:lpstr>
      <vt:lpstr>Removing Students from Educator Portal/Correcting Dual Enrollments</vt:lpstr>
      <vt:lpstr>Exit vs. Special Circumstance Codes</vt:lpstr>
      <vt:lpstr>Student Rosters</vt:lpstr>
      <vt:lpstr>Producing Student Rosters</vt:lpstr>
      <vt:lpstr>Special Note Regarding Science Rosters</vt:lpstr>
      <vt:lpstr>Additional Information</vt:lpstr>
      <vt:lpstr>Personal Needs and Preferences Profiles and  First Contact Surveys</vt:lpstr>
      <vt:lpstr>Important Resources</vt:lpstr>
      <vt:lpstr>For More Information</vt:lpstr>
      <vt:lpstr>DLM Contact Information</vt:lpstr>
      <vt:lpstr>Follow Us on Social Media</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Dynamic Learning Maps (DLM) Data Manager Training Module</dc:title>
  <dc:creator>New Jersey Department of Education</dc:creator>
  <cp:lastModifiedBy>Anna Obarzanek</cp:lastModifiedBy>
  <cp:revision>5</cp:revision>
  <cp:lastPrinted>2022-08-24T18:32:29Z</cp:lastPrinted>
  <dcterms:created xsi:type="dcterms:W3CDTF">2021-10-22T15:27:04Z</dcterms:created>
  <dcterms:modified xsi:type="dcterms:W3CDTF">2024-01-04T15:26:19Z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0x010100524C37DC6888604FBE624C8711B8619C</vt:lpwstr>
  </property>
  <property fmtid="{D5CDD505-2E9C-101B-9397-08002B2CF9AE}" pid="3" name="MediaServiceImageTags">
    <vt:lpwstr/>
  </property>
</Properties>
</file>