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  <p:sldMasterId id="2147483672" r:id="rId5"/>
  </p:sldMasterIdLst>
  <p:notesMasterIdLst>
    <p:notesMasterId r:id="rId19"/>
  </p:notesMasterIdLst>
  <p:handoutMasterIdLst>
    <p:handoutMasterId r:id="rId20"/>
  </p:handoutMasterIdLst>
  <p:sldIdLst>
    <p:sldId id="360" r:id="rId6"/>
    <p:sldId id="367" r:id="rId7"/>
    <p:sldId id="361" r:id="rId8"/>
    <p:sldId id="362" r:id="rId9"/>
    <p:sldId id="371" r:id="rId10"/>
    <p:sldId id="363" r:id="rId11"/>
    <p:sldId id="372" r:id="rId12"/>
    <p:sldId id="366" r:id="rId13"/>
    <p:sldId id="365" r:id="rId14"/>
    <p:sldId id="369" r:id="rId15"/>
    <p:sldId id="373" r:id="rId16"/>
    <p:sldId id="368" r:id="rId17"/>
    <p:sldId id="370" r:id="rId1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da, Christa Anne" initials="RCA" lastIdx="2" clrIdx="0">
    <p:extLst>
      <p:ext uri="{19B8F6BF-5375-455C-9EA6-DF929625EA0E}">
        <p15:presenceInfo xmlns:p15="http://schemas.microsoft.com/office/powerpoint/2012/main" userId="S-1-5-21-57989841-1078081533-682003330-3466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6403" autoAdjust="0"/>
  </p:normalViewPr>
  <p:slideViewPr>
    <p:cSldViewPr snapToGrid="0" snapToObjects="1">
      <p:cViewPr varScale="1">
        <p:scale>
          <a:sx n="96" d="100"/>
          <a:sy n="96" d="100"/>
        </p:scale>
        <p:origin x="4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375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D3A42BC4-D5A3-4ABD-A4B1-ACF16B6004EE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4D6E8C89-42F1-4EDE-B8A2-29C7ABF70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5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C1752205-F21D-427D-B35C-01173C890ED9}" type="datetimeFigureOut">
              <a:rPr lang="en-US" smtClean="0"/>
              <a:pPr/>
              <a:t>7/6/2021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0714B247-3EF4-4B92-B384-051E3FA2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49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049C-336E-416B-94C7-6BE3834699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1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8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87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08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78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0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95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06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589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6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423" y="150994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423" y="2191653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0302" y="150994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3622" y="220004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0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5" y="26035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6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08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89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82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927600" y="634734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958EC7-BE00-48FE-824E-48880B720931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8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LM-support@ku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mpd.com/" TargetMode="External"/><Relationship Id="rId2" Type="http://schemas.openxmlformats.org/officeDocument/2006/relationships/hyperlink" Target="http://www.dynamiclearningmap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ynamiclearningmap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F6E0-F22E-4808-AA21-29F762F2F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2021-2022 Kite® Suite Technical Requirements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B64AC55-3119-4139-801E-6010D0DAE6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Presenter Aletra Johnson</a:t>
            </a:r>
          </a:p>
          <a:p>
            <a:r>
              <a:rPr lang="en-US" i="1" dirty="0"/>
              <a:t>ATLAS - DLM</a:t>
            </a:r>
          </a:p>
          <a:p>
            <a:r>
              <a:rPr lang="en-US" i="1" dirty="0"/>
              <a:t>University of Kansas </a:t>
            </a:r>
          </a:p>
          <a:p>
            <a:r>
              <a:rPr lang="en-US" dirty="0"/>
              <a:t>July 6,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9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1300-A76D-4513-9317-2A0BFE10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Browsers for 2021-2022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9F34-70E2-477B-B5B5-91D9FD76A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Mozilla Firefox</a:t>
            </a:r>
          </a:p>
          <a:p>
            <a:r>
              <a:rPr lang="en-US" dirty="0"/>
              <a:t>Google Chrome</a:t>
            </a:r>
          </a:p>
          <a:p>
            <a:r>
              <a:rPr lang="en-US" dirty="0"/>
              <a:t>Microsoft Edge</a:t>
            </a:r>
          </a:p>
          <a:p>
            <a:r>
              <a:rPr lang="en-US" dirty="0"/>
              <a:t>Safari</a:t>
            </a:r>
          </a:p>
        </p:txBody>
      </p:sp>
    </p:spTree>
    <p:extLst>
      <p:ext uri="{BB962C8B-B14F-4D97-AF65-F5344CB8AC3E}">
        <p14:creationId xmlns:p14="http://schemas.microsoft.com/office/powerpoint/2010/main" val="364505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68AC-2632-40B3-A9A3-3252CF08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Portal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CFFA1-DFC1-480D-9C1C-7DF5C49B3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073" y="1766350"/>
            <a:ext cx="10044417" cy="19537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 testing or work in Educator Portal on 7/29/21 – 7/30/21. The summer technology release occurs during those dates.</a:t>
            </a:r>
          </a:p>
        </p:txBody>
      </p:sp>
    </p:spTree>
    <p:extLst>
      <p:ext uri="{BB962C8B-B14F-4D97-AF65-F5344CB8AC3E}">
        <p14:creationId xmlns:p14="http://schemas.microsoft.com/office/powerpoint/2010/main" val="145371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1300-A76D-4513-9317-2A0BFE10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9F34-70E2-477B-B5B5-91D9FD76A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technical assistance contact the DLM Service Desk</a:t>
            </a:r>
          </a:p>
          <a:p>
            <a:pPr lvl="1"/>
            <a:r>
              <a:rPr lang="en-US" sz="2400" dirty="0">
                <a:hlinkClick r:id="rId2"/>
              </a:rPr>
              <a:t>DLM-support@ku.edu</a:t>
            </a:r>
            <a:endParaRPr lang="en-US" sz="2400" dirty="0"/>
          </a:p>
          <a:p>
            <a:pPr lvl="1"/>
            <a:r>
              <a:rPr lang="en-US" sz="2400" dirty="0"/>
              <a:t>855-277-9751</a:t>
            </a:r>
          </a:p>
          <a:p>
            <a:pPr lvl="1"/>
            <a:r>
              <a:rPr lang="en-US" sz="2400" dirty="0"/>
              <a:t>Live Chat is available in Kite Educator Portal.</a:t>
            </a:r>
          </a:p>
          <a:p>
            <a:pPr lvl="1"/>
            <a:r>
              <a:rPr lang="en-US" sz="2400" dirty="0"/>
              <a:t>Current service desk hours 7:00 a.m. – 5:00 p.m. CDT, M-F</a:t>
            </a:r>
          </a:p>
          <a:p>
            <a:pPr lvl="1"/>
            <a:r>
              <a:rPr lang="en-US" sz="2400" dirty="0"/>
              <a:t>Service desk hours during spring assessment window: 6:00 a.m. – 6:00 p.m. CDT, M-F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3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1300-A76D-4513-9317-2A0BFE10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78" y="896621"/>
            <a:ext cx="109728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9F34-70E2-477B-B5B5-91D9FD76A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sz="2400" dirty="0"/>
          </a:p>
          <a:p>
            <a:pPr marL="0" indent="0" algn="ctr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For more information: </a:t>
            </a:r>
            <a:r>
              <a:rPr lang="en-US" sz="2400" dirty="0">
                <a:hlinkClick r:id="rId2"/>
              </a:rPr>
              <a:t>www.dynamiclearningmaps.org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For Professional Development: </a:t>
            </a:r>
            <a:r>
              <a:rPr lang="en-US" sz="2400" dirty="0">
                <a:hlinkClick r:id="rId3"/>
              </a:rPr>
              <a:t>www.dlmpd.com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5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F6E0-F22E-4808-AA21-29F762F2F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Portal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3497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0510-BAF4-4722-87BC-D173D24C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Student Portal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9053D-AEEB-48E1-9C3E-D7AC88ED9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language arts, mathematics, and science alternate assessment delivery for Maryland</a:t>
            </a:r>
          </a:p>
          <a:p>
            <a:r>
              <a:rPr lang="en-US" dirty="0"/>
              <a:t>Communication with LAC is important</a:t>
            </a:r>
          </a:p>
          <a:p>
            <a:r>
              <a:rPr lang="en-US" dirty="0"/>
              <a:t>Early fall IE assessment window: September 13, 2021 – October 29, 2021</a:t>
            </a:r>
          </a:p>
          <a:p>
            <a:r>
              <a:rPr lang="en-US" dirty="0"/>
              <a:t>Spring assessment window: March 15, 2020 – June 3,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2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7E24-A65B-485C-89EE-9135685F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F618-C407-4AB8-A1D4-7DF836FA7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955801"/>
            <a:ext cx="10044417" cy="4312919"/>
          </a:xfrm>
        </p:spPr>
        <p:txBody>
          <a:bodyPr>
            <a:normAutofit fontScale="92500"/>
          </a:bodyPr>
          <a:lstStyle/>
          <a:p>
            <a:r>
              <a:rPr lang="en-US" dirty="0"/>
              <a:t>Kite</a:t>
            </a:r>
            <a:r>
              <a:rPr lang="en-US" baseline="30000" dirty="0"/>
              <a:t>®</a:t>
            </a:r>
            <a:r>
              <a:rPr lang="en-US" dirty="0"/>
              <a:t> Student Portal client is being upgraded to Version 8.0.</a:t>
            </a:r>
          </a:p>
          <a:p>
            <a:r>
              <a:rPr lang="en-US" dirty="0"/>
              <a:t>Older versions of Student Portal must be uninstalled on machines running Mac or Windows prior to installation. </a:t>
            </a:r>
          </a:p>
          <a:p>
            <a:pPr lvl="1"/>
            <a:r>
              <a:rPr lang="en-US" dirty="0"/>
              <a:t>Desktops and laptops running Windows 8.1, or 10</a:t>
            </a:r>
          </a:p>
          <a:p>
            <a:pPr lvl="1"/>
            <a:r>
              <a:rPr lang="en-US" dirty="0"/>
              <a:t>Desktops and laptops running Mac 10.14.5 - 11</a:t>
            </a:r>
          </a:p>
          <a:p>
            <a:pPr lvl="1"/>
            <a:r>
              <a:rPr lang="en-US" dirty="0"/>
              <a:t>*Chromebooks running </a:t>
            </a:r>
            <a:r>
              <a:rPr lang="en-US" dirty="0" err="1"/>
              <a:t>ChromeOS</a:t>
            </a:r>
            <a:r>
              <a:rPr lang="en-US" dirty="0"/>
              <a:t> 74+</a:t>
            </a:r>
          </a:p>
          <a:p>
            <a:pPr lvl="1"/>
            <a:r>
              <a:rPr lang="en-US" dirty="0"/>
              <a:t>*iPads running iOS 13 – </a:t>
            </a:r>
            <a:r>
              <a:rPr lang="en-US" dirty="0" err="1"/>
              <a:t>iPadOS</a:t>
            </a:r>
            <a:r>
              <a:rPr lang="en-US" dirty="0"/>
              <a:t> 14.x</a:t>
            </a:r>
          </a:p>
          <a:p>
            <a:pPr lvl="2"/>
            <a:r>
              <a:rPr lang="en-US" sz="2000" dirty="0"/>
              <a:t>“*” indicates versions are dependent on final version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24304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7E24-A65B-485C-89EE-9135685F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Error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F618-C407-4AB8-A1D4-7DF836FA7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955801"/>
            <a:ext cx="10044417" cy="4312919"/>
          </a:xfrm>
        </p:spPr>
        <p:txBody>
          <a:bodyPr>
            <a:normAutofit/>
          </a:bodyPr>
          <a:lstStyle/>
          <a:p>
            <a:r>
              <a:rPr lang="en-US" dirty="0"/>
              <a:t>An error message is displayed if a student attempts to use an outdated version of Student Portal during testing.</a:t>
            </a:r>
          </a:p>
          <a:p>
            <a:pPr lvl="1"/>
            <a:r>
              <a:rPr lang="en-US" i="1" dirty="0"/>
              <a:t>error message: Please visit your program’s Kite Suite page to download the latest version of Kite Student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3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D-D5CB-441B-9AFB-2555884C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to Download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613C-C2C8-463E-B8D6-D83364E69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600201"/>
            <a:ext cx="9718459" cy="4525963"/>
          </a:xfrm>
        </p:spPr>
        <p:txBody>
          <a:bodyPr anchor="ctr">
            <a:normAutofit/>
          </a:bodyPr>
          <a:lstStyle/>
          <a:p>
            <a:r>
              <a:rPr lang="en-US" dirty="0"/>
              <a:t>Navigate to the Kite® Suite menu at </a:t>
            </a:r>
            <a:r>
              <a:rPr lang="en-US" dirty="0">
                <a:hlinkClick r:id="rId2"/>
              </a:rPr>
              <a:t>https://dynamiclearningmaps.org/</a:t>
            </a:r>
            <a:r>
              <a:rPr lang="en-US" dirty="0"/>
              <a:t>.</a:t>
            </a:r>
          </a:p>
          <a:p>
            <a:r>
              <a:rPr lang="en-US" dirty="0"/>
              <a:t>Select the desired installation guides under </a:t>
            </a:r>
            <a:r>
              <a:rPr lang="en-US" i="1" dirty="0"/>
              <a:t>Instructions.</a:t>
            </a:r>
          </a:p>
          <a:p>
            <a:r>
              <a:rPr lang="en-US" dirty="0"/>
              <a:t>Installation files are available under </a:t>
            </a:r>
            <a:r>
              <a:rPr lang="en-US" i="1" dirty="0"/>
              <a:t>Downloads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1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7E24-A65B-485C-89EE-9135685F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Download?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F618-C407-4AB8-A1D4-7DF836FA7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371" y="1880387"/>
            <a:ext cx="10044417" cy="3276075"/>
          </a:xfrm>
        </p:spPr>
        <p:txBody>
          <a:bodyPr>
            <a:normAutofit/>
          </a:bodyPr>
          <a:lstStyle/>
          <a:p>
            <a:pPr lvl="0" fontAlgn="ctr"/>
            <a:r>
              <a:rPr lang="en-US" dirty="0"/>
              <a:t>Mac, Windows, Chromebook, and iPad: on or after 8/2/21</a:t>
            </a:r>
          </a:p>
          <a:p>
            <a:r>
              <a:rPr lang="en-US" dirty="0"/>
              <a:t>Updated installation guides are posted when the files are released.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6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F6E0-F22E-4808-AA21-29F762F2F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Educator Portal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6511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1300-A76D-4513-9317-2A0BFE10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Educator Portal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9F34-70E2-477B-B5B5-91D9FD76A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web-based application that aids teachers and administrative users in the administration of assessments</a:t>
            </a:r>
          </a:p>
          <a:p>
            <a:pPr lvl="1"/>
            <a:r>
              <a:rPr lang="en-US" sz="2000" dirty="0"/>
              <a:t>student enrollment &amp; rostering</a:t>
            </a:r>
          </a:p>
          <a:p>
            <a:pPr lvl="1"/>
            <a:r>
              <a:rPr lang="en-US" sz="2000" dirty="0"/>
              <a:t>monitoring/tracking student progress</a:t>
            </a:r>
          </a:p>
          <a:p>
            <a:pPr lvl="1"/>
            <a:r>
              <a:rPr lang="en-US" sz="2000" dirty="0"/>
              <a:t>accessing individual student reports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87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DLM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_DLM_PPT_no page #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891F0F6CCBD49B8A86AAD359FE095" ma:contentTypeVersion="12" ma:contentTypeDescription="Create a new document." ma:contentTypeScope="" ma:versionID="f35dd77ffc48a9aac401f04d1fdb0a41">
  <xsd:schema xmlns:xsd="http://www.w3.org/2001/XMLSchema" xmlns:xs="http://www.w3.org/2001/XMLSchema" xmlns:p="http://schemas.microsoft.com/office/2006/metadata/properties" xmlns:ns2="3e6a83ce-2397-4ef2-9771-26cd255c6447" xmlns:ns3="e410bab2-dae9-4fca-955d-d57a6ae69214" targetNamespace="http://schemas.microsoft.com/office/2006/metadata/properties" ma:root="true" ma:fieldsID="f73c68d117a8332c74456cf8c9128fbf" ns2:_="" ns3:_="">
    <xsd:import namespace="3e6a83ce-2397-4ef2-9771-26cd255c6447"/>
    <xsd:import namespace="e410bab2-dae9-4fca-955d-d57a6ae6921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a83ce-2397-4ef2-9771-26cd255c64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0bab2-dae9-4fca-955d-d57a6ae69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4C2B27-67F1-4C56-81D9-858EA115B2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a83ce-2397-4ef2-9771-26cd255c6447"/>
    <ds:schemaRef ds:uri="e410bab2-dae9-4fca-955d-d57a6ae69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EA5BF1-9AE8-4DB8-9212-7354A80278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B4D5E-6C8B-4867-83BE-C6DAA2500BE4}">
  <ds:schemaRefs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3e6a83ce-2397-4ef2-9771-26cd255c6447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e410bab2-dae9-4fca-955d-d57a6ae692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TEMPLATE_DLM_PPT_20130819</Template>
  <TotalTime>1180</TotalTime>
  <Words>408</Words>
  <Application>Microsoft Office PowerPoint</Application>
  <PresentationFormat>Widescreen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TEMPLATE_DLM_PPT</vt:lpstr>
      <vt:lpstr>TEMPLATE_DLM_PPT_no page #</vt:lpstr>
      <vt:lpstr>2021-2022 Kite® Suite Technical Requirements</vt:lpstr>
      <vt:lpstr>Student Portal Requirements</vt:lpstr>
      <vt:lpstr>What is Student Portal for?</vt:lpstr>
      <vt:lpstr>Key Points</vt:lpstr>
      <vt:lpstr>Key Error Message</vt:lpstr>
      <vt:lpstr>Where to Download </vt:lpstr>
      <vt:lpstr>When to Download?</vt:lpstr>
      <vt:lpstr>Educator Portal Requirements</vt:lpstr>
      <vt:lpstr>What is Educator Portal for?</vt:lpstr>
      <vt:lpstr>Supported Browsers for 2021-2022</vt:lpstr>
      <vt:lpstr>Educator Portal Reminders</vt:lpstr>
      <vt:lpstr>Technical Assistance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DLM Presentation Template</dc:title>
  <dc:creator>Lisa Weeks</dc:creator>
  <dc:description/>
  <cp:lastModifiedBy>Johnson, Aletra A</cp:lastModifiedBy>
  <cp:revision>57</cp:revision>
  <cp:lastPrinted>2013-05-21T12:48:49Z</cp:lastPrinted>
  <dcterms:created xsi:type="dcterms:W3CDTF">2013-09-19T15:31:37Z</dcterms:created>
  <dcterms:modified xsi:type="dcterms:W3CDTF">2021-07-06T17:22:43Z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0x010100524891F0F6CCBD49B8A86AAD359FE095</vt:lpwstr>
  </property>
</Properties>
</file>